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Limelight"/>
      <p:regular r:id="rId40"/>
    </p:embeddedFont>
    <p:embeddedFont>
      <p:font typeface="Roboto Mono"/>
      <p:regular r:id="rId41"/>
      <p:bold r:id="rId42"/>
      <p:italic r:id="rId43"/>
      <p:boldItalic r:id="rId44"/>
    </p:embeddedFont>
    <p:embeddedFont>
      <p:font typeface="Century Gothic"/>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imelight-regular.fntdata"/><Relationship Id="rId20" Type="http://schemas.openxmlformats.org/officeDocument/2006/relationships/slide" Target="slides/slide15.xml"/><Relationship Id="rId42" Type="http://schemas.openxmlformats.org/officeDocument/2006/relationships/font" Target="fonts/RobotoMono-bold.fntdata"/><Relationship Id="rId41" Type="http://schemas.openxmlformats.org/officeDocument/2006/relationships/font" Target="fonts/RobotoMono-regular.fntdata"/><Relationship Id="rId22" Type="http://schemas.openxmlformats.org/officeDocument/2006/relationships/slide" Target="slides/slide17.xml"/><Relationship Id="rId44" Type="http://schemas.openxmlformats.org/officeDocument/2006/relationships/font" Target="fonts/RobotoMono-boldItalic.fntdata"/><Relationship Id="rId21" Type="http://schemas.openxmlformats.org/officeDocument/2006/relationships/slide" Target="slides/slide16.xml"/><Relationship Id="rId43" Type="http://schemas.openxmlformats.org/officeDocument/2006/relationships/font" Target="fonts/RobotoMono-italic.fntdata"/><Relationship Id="rId24" Type="http://schemas.openxmlformats.org/officeDocument/2006/relationships/slide" Target="slides/slide19.xml"/><Relationship Id="rId46" Type="http://schemas.openxmlformats.org/officeDocument/2006/relationships/font" Target="fonts/CenturyGothic-bold.fntdata"/><Relationship Id="rId23" Type="http://schemas.openxmlformats.org/officeDocument/2006/relationships/slide" Target="slides/slide18.xml"/><Relationship Id="rId45" Type="http://schemas.openxmlformats.org/officeDocument/2006/relationships/font" Target="fonts/CenturyGothic-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CenturyGothic-boldItalic.fntdata"/><Relationship Id="rId25" Type="http://schemas.openxmlformats.org/officeDocument/2006/relationships/slide" Target="slides/slide20.xml"/><Relationship Id="rId47" Type="http://schemas.openxmlformats.org/officeDocument/2006/relationships/font" Target="fonts/CenturyGothic-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Tela de Descanso</a:t>
            </a:r>
            <a:endParaRPr/>
          </a:p>
        </p:txBody>
      </p:sp>
      <p:sp>
        <p:nvSpPr>
          <p:cNvPr id="88" name="Google Shape;88;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3fc5e88c8_4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73fc5e88c8_4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73fc5e88c8_4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3fc5e88c8_4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73fc5e88c8_4_1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g73fc5e88c8_4_1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3fc5e88c8_4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g73fc5e88c8_4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g73fc5e88c8_4_1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3fc5e88c8_4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g73fc5e88c8_4_1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g73fc5e88c8_4_1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3fc5e88c8_4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g73fc5e88c8_4_1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g73fc5e88c8_4_1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3fc5e88c8_4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g73fc5e88c8_4_1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g73fc5e88c8_4_1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3fc5e88c8_4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73fc5e88c8_4_1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73fc5e88c8_4_1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3fc5e88c8_4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g73fc5e88c8_4_1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Explicar colisões e imagens</a:t>
            </a:r>
            <a:endParaRPr/>
          </a:p>
        </p:txBody>
      </p:sp>
      <p:sp>
        <p:nvSpPr>
          <p:cNvPr id="220" name="Google Shape;220;g73fc5e88c8_4_1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3fc5e88c8_4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73fc5e88c8_4_2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g73fc5e88c8_4_2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73fc5e88c8_4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g73fc5e88c8_4_3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g73fc5e88c8_4_3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 name="Google Shape;97;p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3fc5e88c8_4_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73fc5e88c8_4_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g73fc5e88c8_4_3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73fc5e88c8_4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73fc5e88c8_4_3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 name="Google Shape;264;g73fc5e88c8_4_3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3fc5e88c8_4_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73fc5e88c8_4_3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g73fc5e88c8_4_3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3fc5e88c8_4_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73fc5e88c8_4_3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g73fc5e88c8_4_3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3fc5e88c8_4_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73fc5e88c8_4_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g73fc5e88c8_4_3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73fc5e88c8_4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g73fc5e88c8_4_3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g73fc5e88c8_4_3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6af7b6d0d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6af7b6d0d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g6af7b6d0d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af7b6d0df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6af7b6d0df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g6af7b6d0df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73fc5e88c8_4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g73fc5e88c8_4_3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g73fc5e88c8_4_3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6af7b6d0df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g6af7b6d0df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g6af7b6d0df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3fc5e88c8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g73fc5e88c8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g73fc5e88c8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6af7b6d0df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6af7b6d0df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g6af7b6d0df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6af7b6d0df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g6af7b6d0df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g6af7b6d0df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6af7b6d0df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6af7b6d0df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g6af7b6d0df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6af7b6d0df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6af7b6d0df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g6af7b6d0df_0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
              <a:t>Tela de Descanso</a:t>
            </a:r>
            <a:endParaRPr/>
          </a:p>
        </p:txBody>
      </p:sp>
      <p:sp>
        <p:nvSpPr>
          <p:cNvPr id="372" name="Google Shape;372;p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3fc5e88c8_4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g73fc5e88c8_4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g73fc5e88c8_4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3fc5e88c8_4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g73fc5e88c8_4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g73fc5e88c8_4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3fc5e88c8_4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g73fc5e88c8_4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g73fc5e88c8_4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3fc5e88c8_4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g73fc5e88c8_4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g73fc5e88c8_4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3fc5e88c8_4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g73fc5e88c8_4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g73fc5e88c8_4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3fc5e88c8_4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g73fc5e88c8_4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g73fc5e88c8_4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de Título"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Arial"/>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 name="Google Shape;13;p2"/>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 name="Google Shape;14;p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 name="Google Shape;15;p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 name="Google Shape;16;p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m com Legenda" type="picTx">
  <p:cSld name="PICTURE_WITH_CAPTION_TEXT">
    <p:spTree>
      <p:nvGrpSpPr>
        <p:cNvPr id="66" name="Shape 66"/>
        <p:cNvGrpSpPr/>
        <p:nvPr/>
      </p:nvGrpSpPr>
      <p:grpSpPr>
        <a:xfrm>
          <a:off x="0" y="0"/>
          <a:ext cx="0" cy="0"/>
          <a:chOff x="0" y="0"/>
          <a:chExt cx="0" cy="0"/>
        </a:xfrm>
      </p:grpSpPr>
      <p:sp>
        <p:nvSpPr>
          <p:cNvPr id="67" name="Google Shape;67;p1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Arial"/>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 name="Google Shape;68;p11"/>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69" name="Google Shape;69;p11"/>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70" name="Google Shape;70;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 name="Google Shape;71;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l" type="vertTx">
  <p:cSld name="VERTICAL_TEXT">
    <p:spTree>
      <p:nvGrpSpPr>
        <p:cNvPr id="73" name="Shape 73"/>
        <p:cNvGrpSpPr/>
        <p:nvPr/>
      </p:nvGrpSpPr>
      <p:grpSpPr>
        <a:xfrm>
          <a:off x="0" y="0"/>
          <a:ext cx="0" cy="0"/>
          <a:chOff x="0" y="0"/>
          <a:chExt cx="0" cy="0"/>
        </a:xfrm>
      </p:grpSpPr>
      <p:sp>
        <p:nvSpPr>
          <p:cNvPr id="74" name="Google Shape;74;p1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5" name="Google Shape;75;p12"/>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 name="Google Shape;76;p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 name="Google Shape;77;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o e Título Vertical" type="vertTitleAndTx">
  <p:cSld name="VERTICAL_TITLE_AND_VERTICAL_TEXT">
    <p:spTree>
      <p:nvGrpSpPr>
        <p:cNvPr id="79" name="Shape 79"/>
        <p:cNvGrpSpPr/>
        <p:nvPr/>
      </p:nvGrpSpPr>
      <p:grpSpPr>
        <a:xfrm>
          <a:off x="0" y="0"/>
          <a:ext cx="0" cy="0"/>
          <a:chOff x="0" y="0"/>
          <a:chExt cx="0" cy="0"/>
        </a:xfrm>
      </p:grpSpPr>
      <p:sp>
        <p:nvSpPr>
          <p:cNvPr id="80" name="Google Shape;80;p13"/>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13"/>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7" name="Shape 17"/>
        <p:cNvGrpSpPr/>
        <p:nvPr/>
      </p:nvGrpSpPr>
      <p:grpSpPr>
        <a:xfrm>
          <a:off x="0" y="0"/>
          <a:ext cx="0" cy="0"/>
          <a:chOff x="0" y="0"/>
          <a:chExt cx="0" cy="0"/>
        </a:xfrm>
      </p:grpSpPr>
      <p:sp>
        <p:nvSpPr>
          <p:cNvPr id="18" name="Google Shape;18;p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algn="r">
              <a:lnSpc>
                <a:spcPct val="90000"/>
              </a:lnSpc>
              <a:spcBef>
                <a:spcPts val="0"/>
              </a:spcBef>
              <a:spcAft>
                <a:spcPts val="0"/>
              </a:spcAft>
              <a:buClr>
                <a:srgbClr val="ED7D31"/>
              </a:buClr>
              <a:buSzPts val="4500"/>
              <a:buFont typeface="Arial"/>
              <a:buNone/>
              <a:defRPr sz="4500">
                <a:solidFill>
                  <a:srgbClr val="ED7D3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9" name="Google Shape;19;p3"/>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lt1"/>
              </a:buClr>
              <a:buSzPts val="3000"/>
              <a:buNone/>
              <a:defRPr sz="3000">
                <a:solidFill>
                  <a:schemeClr val="lt1"/>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 branco" type="blank">
  <p:cSld name="BLANK">
    <p:spTree>
      <p:nvGrpSpPr>
        <p:cNvPr id="20" name="Shape 20"/>
        <p:cNvGrpSpPr/>
        <p:nvPr/>
      </p:nvGrpSpPr>
      <p:grpSpPr>
        <a:xfrm>
          <a:off x="0" y="0"/>
          <a:ext cx="0" cy="0"/>
          <a:chOff x="0" y="0"/>
          <a:chExt cx="0" cy="0"/>
        </a:xfrm>
      </p:grpSpPr>
      <p:sp>
        <p:nvSpPr>
          <p:cNvPr id="21" name="Google Shape;21;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 name="Google Shape;23;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4"/>
          <p:cNvPicPr preferRelativeResize="0"/>
          <p:nvPr/>
        </p:nvPicPr>
        <p:blipFill rotWithShape="1">
          <a:blip r:embed="rId2">
            <a:alphaModFix/>
          </a:blip>
          <a:srcRect b="0" l="0" r="0" t="0"/>
          <a:stretch/>
        </p:blipFill>
        <p:spPr>
          <a:xfrm>
            <a:off x="0" y="0"/>
            <a:ext cx="929325" cy="929325"/>
          </a:xfrm>
          <a:prstGeom prst="rect">
            <a:avLst/>
          </a:prstGeom>
          <a:noFill/>
          <a:ln>
            <a:noFill/>
          </a:ln>
        </p:spPr>
      </p:pic>
      <p:pic>
        <p:nvPicPr>
          <p:cNvPr id="25" name="Google Shape;25;p4"/>
          <p:cNvPicPr preferRelativeResize="0"/>
          <p:nvPr/>
        </p:nvPicPr>
        <p:blipFill rotWithShape="1">
          <a:blip r:embed="rId3">
            <a:alphaModFix/>
          </a:blip>
          <a:srcRect b="0" l="0" r="0" t="0"/>
          <a:stretch/>
        </p:blipFill>
        <p:spPr>
          <a:xfrm>
            <a:off x="8214675" y="4214175"/>
            <a:ext cx="929325" cy="9293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Conteúdo" type="obj">
  <p:cSld name="OBJECT">
    <p:spTree>
      <p:nvGrpSpPr>
        <p:cNvPr id="26" name="Shape 26"/>
        <p:cNvGrpSpPr/>
        <p:nvPr/>
      </p:nvGrpSpPr>
      <p:grpSpPr>
        <a:xfrm>
          <a:off x="0" y="0"/>
          <a:ext cx="0" cy="0"/>
          <a:chOff x="0" y="0"/>
          <a:chExt cx="0" cy="0"/>
        </a:xfrm>
      </p:grpSpPr>
      <p:sp>
        <p:nvSpPr>
          <p:cNvPr id="27" name="Google Shape;27;p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 name="Google Shape;28;p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 name="Google Shape;29;p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 name="Google Shape;30;p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p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beçalho da Seção" type="secHead">
  <p:cSld name="SECTION_HEADER">
    <p:spTree>
      <p:nvGrpSpPr>
        <p:cNvPr id="32" name="Shape 32"/>
        <p:cNvGrpSpPr/>
        <p:nvPr/>
      </p:nvGrpSpPr>
      <p:grpSpPr>
        <a:xfrm>
          <a:off x="0" y="0"/>
          <a:ext cx="0" cy="0"/>
          <a:chOff x="0" y="0"/>
          <a:chExt cx="0" cy="0"/>
        </a:xfrm>
      </p:grpSpPr>
      <p:sp>
        <p:nvSpPr>
          <p:cNvPr id="33" name="Google Shape;33;p6"/>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Arial"/>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 name="Google Shape;34;p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35" name="Google Shape;35;p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 name="Google Shape;36;p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 name="Google Shape;37;p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uas Partes de Conteúdo" type="twoObj">
  <p:cSld name="TWO_OBJECTS">
    <p:spTree>
      <p:nvGrpSpPr>
        <p:cNvPr id="38" name="Shape 38"/>
        <p:cNvGrpSpPr/>
        <p:nvPr/>
      </p:nvGrpSpPr>
      <p:grpSpPr>
        <a:xfrm>
          <a:off x="0" y="0"/>
          <a:ext cx="0" cy="0"/>
          <a:chOff x="0" y="0"/>
          <a:chExt cx="0" cy="0"/>
        </a:xfrm>
      </p:grpSpPr>
      <p:sp>
        <p:nvSpPr>
          <p:cNvPr id="39" name="Google Shape;39;p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 name="Google Shape;40;p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1" name="Google Shape;41;p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Google Shape;42;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 name="Google Shape;44;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ção" type="twoTxTwoObj">
  <p:cSld name="TWO_OBJECTS_WITH_TEXT">
    <p:spTree>
      <p:nvGrpSpPr>
        <p:cNvPr id="45" name="Shape 45"/>
        <p:cNvGrpSpPr/>
        <p:nvPr/>
      </p:nvGrpSpPr>
      <p:grpSpPr>
        <a:xfrm>
          <a:off x="0" y="0"/>
          <a:ext cx="0" cy="0"/>
          <a:chOff x="0" y="0"/>
          <a:chExt cx="0" cy="0"/>
        </a:xfrm>
      </p:grpSpPr>
      <p:sp>
        <p:nvSpPr>
          <p:cNvPr id="46" name="Google Shape;46;p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 name="Google Shape;47;p8"/>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8" name="Google Shape;48;p8"/>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 name="Google Shape;49;p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50" name="Google Shape;50;p8"/>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 name="Google Shape;51;p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 name="Google Shape;53;p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mente Título" type="titleOnly">
  <p:cSld name="TITLE_ONLY">
    <p:spTree>
      <p:nvGrpSpPr>
        <p:cNvPr id="54" name="Shape 54"/>
        <p:cNvGrpSpPr/>
        <p:nvPr/>
      </p:nvGrpSpPr>
      <p:grpSpPr>
        <a:xfrm>
          <a:off x="0" y="0"/>
          <a:ext cx="0" cy="0"/>
          <a:chOff x="0" y="0"/>
          <a:chExt cx="0" cy="0"/>
        </a:xfrm>
      </p:grpSpPr>
      <p:sp>
        <p:nvSpPr>
          <p:cNvPr id="55" name="Google Shape;55;p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 name="Google Shape;57;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 name="Google Shape;58;p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údo com Legenda" type="objTx">
  <p:cSld name="OBJECT_WITH_CAPTION_TEXT">
    <p:spTree>
      <p:nvGrpSpPr>
        <p:cNvPr id="59" name="Shape 59"/>
        <p:cNvGrpSpPr/>
        <p:nvPr/>
      </p:nvGrpSpPr>
      <p:grpSpPr>
        <a:xfrm>
          <a:off x="0" y="0"/>
          <a:ext cx="0" cy="0"/>
          <a:chOff x="0" y="0"/>
          <a:chExt cx="0" cy="0"/>
        </a:xfrm>
      </p:grpSpPr>
      <p:sp>
        <p:nvSpPr>
          <p:cNvPr id="60" name="Google Shape;60;p10"/>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Arial"/>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10"/>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62" name="Google Shape;62;p10"/>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3" name="Google Shape;63;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 name="Google Shape;64;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0.gif"/></Relationships>
</file>

<file path=ppt/slides/_rels/slide34.xml.rels><?xml version="1.0" encoding="UTF-8" standalone="yes"?><Relationships xmlns="http://schemas.openxmlformats.org/package/2006/relationships"><Relationship Id="rId10"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16.png"/><Relationship Id="rId9"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7.png"/><Relationship Id="rId7" Type="http://schemas.openxmlformats.org/officeDocument/2006/relationships/image" Target="../media/image22.png"/><Relationship Id="rId8"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id="90" name="Google Shape;90;p14"/>
          <p:cNvPicPr preferRelativeResize="0"/>
          <p:nvPr/>
        </p:nvPicPr>
        <p:blipFill rotWithShape="1">
          <a:blip r:embed="rId3">
            <a:alphaModFix/>
          </a:blip>
          <a:srcRect b="0" l="0" r="0" t="0"/>
          <a:stretch/>
        </p:blipFill>
        <p:spPr>
          <a:xfrm>
            <a:off x="-65878" y="0"/>
            <a:ext cx="9149824" cy="5143500"/>
          </a:xfrm>
          <a:prstGeom prst="rect">
            <a:avLst/>
          </a:prstGeom>
          <a:noFill/>
          <a:ln>
            <a:noFill/>
          </a:ln>
        </p:spPr>
      </p:pic>
      <p:pic>
        <p:nvPicPr>
          <p:cNvPr id="91" name="Google Shape;91;p14"/>
          <p:cNvPicPr preferRelativeResize="0"/>
          <p:nvPr/>
        </p:nvPicPr>
        <p:blipFill rotWithShape="1">
          <a:blip r:embed="rId4">
            <a:alphaModFix/>
          </a:blip>
          <a:srcRect b="22816" l="25238" r="6064" t="1830"/>
          <a:stretch/>
        </p:blipFill>
        <p:spPr>
          <a:xfrm flipH="1">
            <a:off x="387183" y="650234"/>
            <a:ext cx="3830390" cy="4492486"/>
          </a:xfrm>
          <a:prstGeom prst="rect">
            <a:avLst/>
          </a:prstGeom>
          <a:noFill/>
          <a:ln>
            <a:noFill/>
          </a:ln>
        </p:spPr>
      </p:pic>
      <p:pic>
        <p:nvPicPr>
          <p:cNvPr id="92" name="Google Shape;92;p14"/>
          <p:cNvPicPr preferRelativeResize="0"/>
          <p:nvPr/>
        </p:nvPicPr>
        <p:blipFill rotWithShape="1">
          <a:blip r:embed="rId5">
            <a:alphaModFix/>
          </a:blip>
          <a:srcRect b="0" l="0" r="0" t="0"/>
          <a:stretch/>
        </p:blipFill>
        <p:spPr>
          <a:xfrm>
            <a:off x="3021563" y="1856671"/>
            <a:ext cx="5650844" cy="2416886"/>
          </a:xfrm>
          <a:prstGeom prst="rect">
            <a:avLst/>
          </a:prstGeom>
          <a:noFill/>
          <a:ln>
            <a:noFill/>
          </a:ln>
        </p:spPr>
      </p:pic>
      <p:pic>
        <p:nvPicPr>
          <p:cNvPr id="93" name="Google Shape;93;p14"/>
          <p:cNvPicPr preferRelativeResize="0"/>
          <p:nvPr/>
        </p:nvPicPr>
        <p:blipFill rotWithShape="1">
          <a:blip r:embed="rId6">
            <a:alphaModFix/>
          </a:blip>
          <a:srcRect b="0" l="0" r="0" t="0"/>
          <a:stretch/>
        </p:blipFill>
        <p:spPr>
          <a:xfrm>
            <a:off x="1283044" y="1280474"/>
            <a:ext cx="1995155" cy="236462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3"/>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EXERCÍCIO</a:t>
            </a:r>
            <a:endParaRPr sz="2900">
              <a:solidFill>
                <a:srgbClr val="1155CC"/>
              </a:solidFill>
              <a:latin typeface="Limelight"/>
              <a:ea typeface="Limelight"/>
              <a:cs typeface="Limelight"/>
              <a:sym typeface="Limelight"/>
            </a:endParaRPr>
          </a:p>
        </p:txBody>
      </p:sp>
      <p:sp>
        <p:nvSpPr>
          <p:cNvPr id="165" name="Google Shape;165;p23"/>
          <p:cNvSpPr txBox="1"/>
          <p:nvPr/>
        </p:nvSpPr>
        <p:spPr>
          <a:xfrm>
            <a:off x="414338" y="1386113"/>
            <a:ext cx="8315400" cy="2497800"/>
          </a:xfrm>
          <a:prstGeom prst="rect">
            <a:avLst/>
          </a:prstGeom>
          <a:noFill/>
          <a:ln>
            <a:noFill/>
          </a:ln>
        </p:spPr>
        <p:txBody>
          <a:bodyPr anchorCtr="0" anchor="t" bIns="34275" lIns="68575" spcFirstLastPara="1" rIns="68575" wrap="square" tIns="34275">
            <a:noAutofit/>
          </a:bodyPr>
          <a:lstStyle/>
          <a:p>
            <a:pPr indent="-292100" lvl="0" marL="342900" marR="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Complete o método abaixo, de forma a viabilizar o mesmo comportamento para a variável </a:t>
            </a:r>
            <a:r>
              <a:rPr b="1" lang="en" sz="2000">
                <a:solidFill>
                  <a:srgbClr val="1155CC"/>
                </a:solidFill>
                <a:latin typeface="Century Gothic"/>
                <a:ea typeface="Century Gothic"/>
                <a:cs typeface="Century Gothic"/>
                <a:sym typeface="Century Gothic"/>
              </a:rPr>
              <a:t>imagemDeFundoX2</a:t>
            </a:r>
            <a:r>
              <a:rPr lang="en" sz="2000">
                <a:solidFill>
                  <a:srgbClr val="1155CC"/>
                </a:solidFill>
                <a:latin typeface="Century Gothic"/>
                <a:ea typeface="Century Gothic"/>
                <a:cs typeface="Century Gothic"/>
                <a:sym typeface="Century Gothic"/>
              </a:rPr>
              <a:t>. </a:t>
            </a:r>
            <a:r>
              <a:rPr b="1" lang="en" sz="2000">
                <a:solidFill>
                  <a:srgbClr val="1155CC"/>
                </a:solidFill>
                <a:latin typeface="Century Gothic"/>
                <a:ea typeface="Century Gothic"/>
                <a:cs typeface="Century Gothic"/>
                <a:sym typeface="Century Gothic"/>
              </a:rPr>
              <a:t>Dica:</a:t>
            </a:r>
            <a:endParaRPr b="1" sz="2000">
              <a:solidFill>
                <a:srgbClr val="1155CC"/>
              </a:solidFill>
              <a:latin typeface="Century Gothic"/>
              <a:ea typeface="Century Gothic"/>
              <a:cs typeface="Century Gothic"/>
              <a:sym typeface="Century Gothic"/>
            </a:endParaRPr>
          </a:p>
          <a:p>
            <a:pPr indent="0" lvl="0" marL="342900" marR="0" rtl="0" algn="just">
              <a:lnSpc>
                <a:spcPct val="115000"/>
              </a:lnSpc>
              <a:spcBef>
                <a:spcPts val="0"/>
              </a:spcBef>
              <a:spcAft>
                <a:spcPts val="0"/>
              </a:spcAft>
              <a:buClr>
                <a:srgbClr val="000000"/>
              </a:buClr>
              <a:buSzPts val="21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p:txBody>
      </p:sp>
      <p:sp>
        <p:nvSpPr>
          <p:cNvPr id="166" name="Google Shape;166;p23"/>
          <p:cNvSpPr/>
          <p:nvPr/>
        </p:nvSpPr>
        <p:spPr>
          <a:xfrm>
            <a:off x="130163" y="2221106"/>
            <a:ext cx="8883600" cy="1359600"/>
          </a:xfrm>
          <a:prstGeom prst="roundRect">
            <a:avLst>
              <a:gd fmla="val 16667" name="adj"/>
            </a:avLst>
          </a:prstGeom>
          <a:solidFill>
            <a:srgbClr val="000000"/>
          </a:solidFill>
          <a:ln cap="flat" cmpd="sng" w="9525">
            <a:solidFill>
              <a:srgbClr val="38761D"/>
            </a:solidFill>
            <a:prstDash val="solid"/>
            <a:round/>
            <a:headEnd len="sm" w="sm" type="none"/>
            <a:tailEnd len="sm" w="sm" type="none"/>
          </a:ln>
        </p:spPr>
        <p:txBody>
          <a:bodyPr anchorCtr="0" anchor="ctr" bIns="68575" lIns="68575" spcFirstLastPara="1" rIns="68575" wrap="square" tIns="68575">
            <a:noAutofit/>
          </a:bodyPr>
          <a:lstStyle/>
          <a:p>
            <a:pPr indent="0" lvl="0" marL="0" rtl="0" algn="l">
              <a:lnSpc>
                <a:spcPct val="100000"/>
              </a:lnSpc>
              <a:spcBef>
                <a:spcPts val="0"/>
              </a:spcBef>
              <a:spcAft>
                <a:spcPts val="0"/>
              </a:spcAft>
              <a:buClr>
                <a:schemeClr val="dk1"/>
              </a:buClr>
              <a:buSzPts val="800"/>
              <a:buFont typeface="Arial"/>
              <a:buNone/>
            </a:pPr>
            <a:r>
              <a:rPr lang="en" sz="1000">
                <a:solidFill>
                  <a:srgbClr val="4DD0E1"/>
                </a:solidFill>
                <a:latin typeface="Roboto Mono"/>
                <a:ea typeface="Roboto Mono"/>
                <a:cs typeface="Roboto Mono"/>
                <a:sym typeface="Roboto Mono"/>
              </a:rPr>
              <a:t>def</a:t>
            </a:r>
            <a:r>
              <a:rPr lang="en" sz="1000">
                <a:solidFill>
                  <a:srgbClr val="ECEFF1"/>
                </a:solidFill>
                <a:latin typeface="Roboto Mono"/>
                <a:ea typeface="Roboto Mono"/>
                <a:cs typeface="Roboto Mono"/>
                <a:sym typeface="Roboto Mono"/>
              </a:rPr>
              <a:t> atualizar(self, game):</a:t>
            </a:r>
            <a:endParaRPr sz="1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1000">
                <a:solidFill>
                  <a:srgbClr val="ECEFF1"/>
                </a:solidFill>
                <a:latin typeface="Roboto Mono"/>
                <a:ea typeface="Roboto Mono"/>
                <a:cs typeface="Roboto Mono"/>
                <a:sym typeface="Roboto Mono"/>
              </a:rPr>
              <a:t>    ...</a:t>
            </a:r>
            <a:endParaRPr sz="1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1000">
                <a:solidFill>
                  <a:srgbClr val="ECEFF1"/>
                </a:solidFill>
                <a:latin typeface="Roboto Mono"/>
                <a:ea typeface="Roboto Mono"/>
                <a:cs typeface="Roboto Mono"/>
                <a:sym typeface="Roboto Mono"/>
              </a:rPr>
              <a:t>    </a:t>
            </a:r>
            <a:r>
              <a:rPr lang="en" sz="1000">
                <a:solidFill>
                  <a:srgbClr val="F06292"/>
                </a:solidFill>
                <a:latin typeface="Roboto Mono"/>
                <a:ea typeface="Roboto Mono"/>
                <a:cs typeface="Roboto Mono"/>
                <a:sym typeface="Roboto Mono"/>
              </a:rPr>
              <a:t># making background move</a:t>
            </a:r>
            <a:endParaRPr sz="1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1000">
                <a:solidFill>
                  <a:srgbClr val="ECEFF1"/>
                </a:solidFill>
                <a:latin typeface="Roboto Mono"/>
                <a:ea typeface="Roboto Mono"/>
                <a:cs typeface="Roboto Mono"/>
                <a:sym typeface="Roboto Mono"/>
              </a:rPr>
              <a:t>    self.imagemDeFundoX -= </a:t>
            </a:r>
            <a:r>
              <a:rPr lang="en" sz="1000">
                <a:solidFill>
                  <a:srgbClr val="FBC02D"/>
                </a:solidFill>
                <a:latin typeface="Roboto Mono"/>
                <a:ea typeface="Roboto Mono"/>
                <a:cs typeface="Roboto Mono"/>
                <a:sym typeface="Roboto Mono"/>
              </a:rPr>
              <a:t>2</a:t>
            </a:r>
            <a:endParaRPr sz="1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1000">
                <a:solidFill>
                  <a:srgbClr val="ECEFF1"/>
                </a:solidFill>
                <a:latin typeface="Roboto Mono"/>
                <a:ea typeface="Roboto Mono"/>
                <a:cs typeface="Roboto Mono"/>
                <a:sym typeface="Roboto Mono"/>
              </a:rPr>
              <a:t>    </a:t>
            </a:r>
            <a:r>
              <a:rPr lang="en" sz="1000">
                <a:solidFill>
                  <a:srgbClr val="4DD0E1"/>
                </a:solidFill>
                <a:latin typeface="Roboto Mono"/>
                <a:ea typeface="Roboto Mono"/>
                <a:cs typeface="Roboto Mono"/>
                <a:sym typeface="Roboto Mono"/>
              </a:rPr>
              <a:t>if</a:t>
            </a:r>
            <a:r>
              <a:rPr lang="en" sz="1000">
                <a:solidFill>
                  <a:srgbClr val="ECEFF1"/>
                </a:solidFill>
                <a:latin typeface="Roboto Mono"/>
                <a:ea typeface="Roboto Mono"/>
                <a:cs typeface="Roboto Mono"/>
                <a:sym typeface="Roboto Mono"/>
              </a:rPr>
              <a:t> self.imagemDeFundoX &lt; self.imagemDeFundo.get_width() * -</a:t>
            </a:r>
            <a:r>
              <a:rPr lang="en" sz="1000">
                <a:solidFill>
                  <a:srgbClr val="FBC02D"/>
                </a:solidFill>
                <a:latin typeface="Roboto Mono"/>
                <a:ea typeface="Roboto Mono"/>
                <a:cs typeface="Roboto Mono"/>
                <a:sym typeface="Roboto Mono"/>
              </a:rPr>
              <a:t>1</a:t>
            </a:r>
            <a:r>
              <a:rPr lang="en" sz="1000">
                <a:solidFill>
                  <a:srgbClr val="ECEFF1"/>
                </a:solidFill>
                <a:latin typeface="Roboto Mono"/>
                <a:ea typeface="Roboto Mono"/>
                <a:cs typeface="Roboto Mono"/>
                <a:sym typeface="Roboto Mono"/>
              </a:rPr>
              <a:t>:</a:t>
            </a:r>
            <a:endParaRPr sz="10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800"/>
              <a:buFont typeface="Arial"/>
              <a:buNone/>
            </a:pPr>
            <a:r>
              <a:rPr lang="en" sz="1000">
                <a:solidFill>
                  <a:srgbClr val="ECEFF1"/>
                </a:solidFill>
                <a:latin typeface="Roboto Mono"/>
                <a:ea typeface="Roboto Mono"/>
                <a:cs typeface="Roboto Mono"/>
                <a:sym typeface="Roboto Mono"/>
              </a:rPr>
              <a:t>        self.imagemDeFundoX = self.imagemDeFundo.get_width()</a:t>
            </a:r>
            <a:endParaRPr sz="1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t/>
            </a:r>
            <a:endParaRPr sz="1000">
              <a:solidFill>
                <a:srgbClr val="4DD0E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sz="1000">
              <a:solidFill>
                <a:srgbClr val="4DD0E1"/>
              </a:solidFill>
              <a:latin typeface="Roboto Mono"/>
              <a:ea typeface="Roboto Mono"/>
              <a:cs typeface="Roboto Mono"/>
              <a:sym typeface="Roboto Mono"/>
            </a:endParaRPr>
          </a:p>
        </p:txBody>
      </p:sp>
      <p:pic>
        <p:nvPicPr>
          <p:cNvPr id="167" name="Google Shape;167;p23"/>
          <p:cNvPicPr preferRelativeResize="0"/>
          <p:nvPr/>
        </p:nvPicPr>
        <p:blipFill rotWithShape="1">
          <a:blip r:embed="rId3">
            <a:alphaModFix/>
          </a:blip>
          <a:srcRect b="0" l="0" r="0" t="0"/>
          <a:stretch/>
        </p:blipFill>
        <p:spPr>
          <a:xfrm>
            <a:off x="7463606" y="3838060"/>
            <a:ext cx="1623244" cy="162324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4"/>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ATIRAR</a:t>
            </a:r>
            <a:endParaRPr sz="2900">
              <a:solidFill>
                <a:srgbClr val="1155CC"/>
              </a:solidFill>
              <a:latin typeface="Limelight"/>
              <a:ea typeface="Limelight"/>
              <a:cs typeface="Limelight"/>
              <a:sym typeface="Limelight"/>
            </a:endParaRPr>
          </a:p>
        </p:txBody>
      </p:sp>
      <p:sp>
        <p:nvSpPr>
          <p:cNvPr id="174" name="Google Shape;174;p24"/>
          <p:cNvSpPr txBox="1"/>
          <p:nvPr/>
        </p:nvSpPr>
        <p:spPr>
          <a:xfrm>
            <a:off x="229375" y="1397500"/>
            <a:ext cx="86508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Foi implementado o aparecimento aleatório de alguns inimigos na tela de jogo. Estes inimigos irão atirar nela e, para se defender, ela deverá atirar neles. Por causa disso, iremos implementar o método </a:t>
            </a:r>
            <a:r>
              <a:rPr b="1" lang="en" sz="2000">
                <a:solidFill>
                  <a:srgbClr val="1155CC"/>
                </a:solidFill>
                <a:latin typeface="Century Gothic"/>
                <a:ea typeface="Century Gothic"/>
                <a:cs typeface="Century Gothic"/>
                <a:sym typeface="Century Gothic"/>
              </a:rPr>
              <a:t>atirar</a:t>
            </a:r>
            <a:r>
              <a:rPr lang="en" sz="2000">
                <a:solidFill>
                  <a:srgbClr val="1155CC"/>
                </a:solidFill>
                <a:latin typeface="Century Gothic"/>
                <a:ea typeface="Century Gothic"/>
                <a:cs typeface="Century Gothic"/>
                <a:sym typeface="Century Gothic"/>
              </a:rPr>
              <a:t> da classe </a:t>
            </a:r>
            <a:r>
              <a:rPr b="1" lang="en" sz="2000">
                <a:solidFill>
                  <a:srgbClr val="1155CC"/>
                </a:solidFill>
                <a:latin typeface="Century Gothic"/>
                <a:ea typeface="Century Gothic"/>
                <a:cs typeface="Century Gothic"/>
                <a:sym typeface="Century Gothic"/>
              </a:rPr>
              <a:t>Jogador </a:t>
            </a:r>
            <a:r>
              <a:rPr lang="en" sz="2000">
                <a:solidFill>
                  <a:srgbClr val="1155CC"/>
                </a:solidFill>
                <a:latin typeface="Century Gothic"/>
                <a:ea typeface="Century Gothic"/>
                <a:cs typeface="Century Gothic"/>
                <a:sym typeface="Century Gothic"/>
              </a:rPr>
              <a:t>(arquivo</a:t>
            </a:r>
            <a:r>
              <a:rPr b="1" lang="en" sz="2000">
                <a:solidFill>
                  <a:srgbClr val="1155CC"/>
                </a:solidFill>
                <a:latin typeface="Century Gothic"/>
                <a:ea typeface="Century Gothic"/>
                <a:cs typeface="Century Gothic"/>
                <a:sym typeface="Century Gothic"/>
              </a:rPr>
              <a:t> Jogador.py</a:t>
            </a:r>
            <a:r>
              <a:rPr lang="en" sz="2000">
                <a:solidFill>
                  <a:srgbClr val="1155CC"/>
                </a:solidFill>
                <a:latin typeface="Century Gothic"/>
                <a:ea typeface="Century Gothic"/>
                <a:cs typeface="Century Gothic"/>
                <a:sym typeface="Century Gothic"/>
              </a:rPr>
              <a:t>).</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O aparecimento de um tiro na tela ocorrerá toda vez que este método </a:t>
            </a:r>
            <a:r>
              <a:rPr b="1" lang="en" sz="2000">
                <a:solidFill>
                  <a:srgbClr val="1155CC"/>
                </a:solidFill>
                <a:latin typeface="Century Gothic"/>
                <a:ea typeface="Century Gothic"/>
                <a:cs typeface="Century Gothic"/>
                <a:sym typeface="Century Gothic"/>
              </a:rPr>
              <a:t>atirar</a:t>
            </a:r>
            <a:r>
              <a:rPr lang="en" sz="2000">
                <a:solidFill>
                  <a:srgbClr val="1155CC"/>
                </a:solidFill>
                <a:latin typeface="Century Gothic"/>
                <a:ea typeface="Century Gothic"/>
                <a:cs typeface="Century Gothic"/>
                <a:sym typeface="Century Gothic"/>
              </a:rPr>
              <a:t> da classe </a:t>
            </a:r>
            <a:r>
              <a:rPr b="1" lang="en" sz="2000">
                <a:solidFill>
                  <a:srgbClr val="1155CC"/>
                </a:solidFill>
                <a:latin typeface="Century Gothic"/>
                <a:ea typeface="Century Gothic"/>
                <a:cs typeface="Century Gothic"/>
                <a:sym typeface="Century Gothic"/>
              </a:rPr>
              <a:t>Jogador </a:t>
            </a:r>
            <a:r>
              <a:rPr lang="en" sz="2000">
                <a:solidFill>
                  <a:srgbClr val="1155CC"/>
                </a:solidFill>
                <a:latin typeface="Century Gothic"/>
                <a:ea typeface="Century Gothic"/>
                <a:cs typeface="Century Gothic"/>
                <a:sym typeface="Century Gothic"/>
              </a:rPr>
              <a:t>for chamado, o que ocorrerá toda vez que o usuário pressionar a barra de espaço.</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p:txBody>
      </p:sp>
      <p:pic>
        <p:nvPicPr>
          <p:cNvPr id="175" name="Google Shape;175;p24"/>
          <p:cNvPicPr preferRelativeResize="0"/>
          <p:nvPr/>
        </p:nvPicPr>
        <p:blipFill rotWithShape="1">
          <a:blip r:embed="rId3">
            <a:alphaModFix/>
          </a:blip>
          <a:srcRect b="0" l="0" r="0" t="0"/>
          <a:stretch/>
        </p:blipFill>
        <p:spPr>
          <a:xfrm>
            <a:off x="6461182" y="4312444"/>
            <a:ext cx="2682809" cy="83105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5"/>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ATIRAR</a:t>
            </a:r>
            <a:endParaRPr sz="2900">
              <a:solidFill>
                <a:srgbClr val="1155CC"/>
              </a:solidFill>
              <a:latin typeface="Limelight"/>
              <a:ea typeface="Limelight"/>
              <a:cs typeface="Limelight"/>
              <a:sym typeface="Limelight"/>
            </a:endParaRPr>
          </a:p>
        </p:txBody>
      </p:sp>
      <p:sp>
        <p:nvSpPr>
          <p:cNvPr id="182" name="Google Shape;182;p25"/>
          <p:cNvSpPr txBox="1"/>
          <p:nvPr/>
        </p:nvSpPr>
        <p:spPr>
          <a:xfrm>
            <a:off x="409725" y="1397494"/>
            <a:ext cx="813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Este aparecimento é semelhante ao de um obstáculo na tela, isto é, basta adicionar na lista </a:t>
            </a:r>
            <a:r>
              <a:rPr b="1" lang="en" sz="2000">
                <a:solidFill>
                  <a:srgbClr val="1155CC"/>
                </a:solidFill>
                <a:latin typeface="Century Gothic"/>
                <a:ea typeface="Century Gothic"/>
                <a:cs typeface="Century Gothic"/>
                <a:sym typeface="Century Gothic"/>
              </a:rPr>
              <a:t>game.tiros</a:t>
            </a:r>
            <a:r>
              <a:rPr lang="en" sz="2000">
                <a:solidFill>
                  <a:srgbClr val="1155CC"/>
                </a:solidFill>
                <a:latin typeface="Century Gothic"/>
                <a:ea typeface="Century Gothic"/>
                <a:cs typeface="Century Gothic"/>
                <a:sym typeface="Century Gothic"/>
              </a:rPr>
              <a:t>, utilizando o método </a:t>
            </a:r>
            <a:r>
              <a:rPr b="1" lang="en" sz="2000">
                <a:solidFill>
                  <a:srgbClr val="1155CC"/>
                </a:solidFill>
                <a:latin typeface="Century Gothic"/>
                <a:ea typeface="Century Gothic"/>
                <a:cs typeface="Century Gothic"/>
                <a:sym typeface="Century Gothic"/>
              </a:rPr>
              <a:t>append</a:t>
            </a:r>
            <a:r>
              <a:rPr lang="en" sz="2000">
                <a:solidFill>
                  <a:srgbClr val="1155CC"/>
                </a:solidFill>
                <a:latin typeface="Century Gothic"/>
                <a:ea typeface="Century Gothic"/>
                <a:cs typeface="Century Gothic"/>
                <a:sym typeface="Century Gothic"/>
              </a:rPr>
              <a:t>, um novo objeto </a:t>
            </a:r>
            <a:r>
              <a:rPr b="1" lang="en" sz="2000">
                <a:solidFill>
                  <a:srgbClr val="1155CC"/>
                </a:solidFill>
                <a:latin typeface="Century Gothic"/>
                <a:ea typeface="Century Gothic"/>
                <a:cs typeface="Century Gothic"/>
                <a:sym typeface="Century Gothic"/>
              </a:rPr>
              <a:t>Tiro</a:t>
            </a:r>
            <a:r>
              <a:rPr lang="en" sz="2000">
                <a:solidFill>
                  <a:srgbClr val="1155CC"/>
                </a:solidFill>
                <a:latin typeface="Century Gothic"/>
                <a:ea typeface="Century Gothic"/>
                <a:cs typeface="Century Gothic"/>
                <a:sym typeface="Century Gothic"/>
              </a:rPr>
              <a:t>, especificando sua inicial na tela de jogo, sua imagem e sua velocidade de deslocamento.</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p:txBody>
      </p:sp>
      <p:pic>
        <p:nvPicPr>
          <p:cNvPr id="183" name="Google Shape;183;p25"/>
          <p:cNvPicPr preferRelativeResize="0"/>
          <p:nvPr/>
        </p:nvPicPr>
        <p:blipFill rotWithShape="1">
          <a:blip r:embed="rId3">
            <a:alphaModFix/>
          </a:blip>
          <a:srcRect b="0" l="0" r="0" t="0"/>
          <a:stretch/>
        </p:blipFill>
        <p:spPr>
          <a:xfrm>
            <a:off x="6355836" y="4175062"/>
            <a:ext cx="2788162" cy="9684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6"/>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EXERCÍCIO</a:t>
            </a:r>
            <a:endParaRPr sz="2900">
              <a:solidFill>
                <a:srgbClr val="1155CC"/>
              </a:solidFill>
              <a:latin typeface="Limelight"/>
              <a:ea typeface="Limelight"/>
              <a:cs typeface="Limelight"/>
              <a:sym typeface="Limelight"/>
            </a:endParaRPr>
          </a:p>
        </p:txBody>
      </p:sp>
      <p:sp>
        <p:nvSpPr>
          <p:cNvPr id="190" name="Google Shape;190;p26"/>
          <p:cNvSpPr txBox="1"/>
          <p:nvPr/>
        </p:nvSpPr>
        <p:spPr>
          <a:xfrm>
            <a:off x="414338" y="1386113"/>
            <a:ext cx="8315400" cy="2497800"/>
          </a:xfrm>
          <a:prstGeom prst="rect">
            <a:avLst/>
          </a:prstGeom>
          <a:noFill/>
          <a:ln>
            <a:noFill/>
          </a:ln>
        </p:spPr>
        <p:txBody>
          <a:bodyPr anchorCtr="0" anchor="t" bIns="34275" lIns="68575" spcFirstLastPara="1" rIns="68575" wrap="square" tIns="34275">
            <a:noAutofit/>
          </a:bodyPr>
          <a:lstStyle/>
          <a:p>
            <a:pPr indent="-292100" lvl="0" marL="342900" marR="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Implemente</a:t>
            </a:r>
            <a:r>
              <a:rPr lang="en" sz="2000">
                <a:solidFill>
                  <a:srgbClr val="1155CC"/>
                </a:solidFill>
                <a:latin typeface="Century Gothic"/>
                <a:ea typeface="Century Gothic"/>
                <a:cs typeface="Century Gothic"/>
                <a:sym typeface="Century Gothic"/>
              </a:rPr>
              <a:t> o método </a:t>
            </a:r>
            <a:r>
              <a:rPr b="1" lang="en" sz="2000">
                <a:solidFill>
                  <a:srgbClr val="1155CC"/>
                </a:solidFill>
                <a:latin typeface="Century Gothic"/>
                <a:ea typeface="Century Gothic"/>
                <a:cs typeface="Century Gothic"/>
                <a:sym typeface="Century Gothic"/>
              </a:rPr>
              <a:t>atirar</a:t>
            </a:r>
            <a:r>
              <a:rPr lang="en" sz="2000">
                <a:solidFill>
                  <a:srgbClr val="1155CC"/>
                </a:solidFill>
                <a:latin typeface="Century Gothic"/>
                <a:ea typeface="Century Gothic"/>
                <a:cs typeface="Century Gothic"/>
                <a:sym typeface="Century Gothic"/>
              </a:rPr>
              <a:t> da classe </a:t>
            </a:r>
            <a:r>
              <a:rPr b="1" lang="en" sz="2000">
                <a:solidFill>
                  <a:srgbClr val="1155CC"/>
                </a:solidFill>
                <a:latin typeface="Century Gothic"/>
                <a:ea typeface="Century Gothic"/>
                <a:cs typeface="Century Gothic"/>
                <a:sym typeface="Century Gothic"/>
              </a:rPr>
              <a:t>Jogador </a:t>
            </a:r>
            <a:r>
              <a:rPr lang="en" sz="2000">
                <a:solidFill>
                  <a:srgbClr val="1155CC"/>
                </a:solidFill>
                <a:latin typeface="Century Gothic"/>
                <a:ea typeface="Century Gothic"/>
                <a:cs typeface="Century Gothic"/>
                <a:sym typeface="Century Gothic"/>
              </a:rPr>
              <a:t>(arquivo</a:t>
            </a:r>
            <a:r>
              <a:rPr b="1" lang="en" sz="2000">
                <a:solidFill>
                  <a:srgbClr val="1155CC"/>
                </a:solidFill>
                <a:latin typeface="Century Gothic"/>
                <a:ea typeface="Century Gothic"/>
                <a:cs typeface="Century Gothic"/>
                <a:sym typeface="Century Gothic"/>
              </a:rPr>
              <a:t> Jogador.py</a:t>
            </a:r>
            <a:r>
              <a:rPr lang="en" sz="2000">
                <a:solidFill>
                  <a:srgbClr val="1155CC"/>
                </a:solidFill>
                <a:latin typeface="Century Gothic"/>
                <a:ea typeface="Century Gothic"/>
                <a:cs typeface="Century Gothic"/>
                <a:sym typeface="Century Gothic"/>
              </a:rPr>
              <a:t>) </a:t>
            </a:r>
            <a:r>
              <a:rPr lang="en" sz="2000">
                <a:solidFill>
                  <a:srgbClr val="1155CC"/>
                </a:solidFill>
                <a:latin typeface="Century Gothic"/>
                <a:ea typeface="Century Gothic"/>
                <a:cs typeface="Century Gothic"/>
                <a:sym typeface="Century Gothic"/>
              </a:rPr>
              <a:t> de forma a viabilizar o aparecimento de tiros na tela de jogo. </a:t>
            </a:r>
            <a:r>
              <a:rPr b="1" lang="en" sz="2000">
                <a:solidFill>
                  <a:srgbClr val="1155CC"/>
                </a:solidFill>
                <a:latin typeface="Century Gothic"/>
                <a:ea typeface="Century Gothic"/>
                <a:cs typeface="Century Gothic"/>
                <a:sym typeface="Century Gothic"/>
              </a:rPr>
              <a:t>Dica:</a:t>
            </a:r>
            <a:endParaRPr b="1" sz="2000">
              <a:solidFill>
                <a:srgbClr val="1155CC"/>
              </a:solidFill>
              <a:latin typeface="Century Gothic"/>
              <a:ea typeface="Century Gothic"/>
              <a:cs typeface="Century Gothic"/>
              <a:sym typeface="Century Gothic"/>
            </a:endParaRPr>
          </a:p>
          <a:p>
            <a:pPr indent="0" lvl="0" marL="342900" marR="0" rtl="0" algn="just">
              <a:lnSpc>
                <a:spcPct val="115000"/>
              </a:lnSpc>
              <a:spcBef>
                <a:spcPts val="0"/>
              </a:spcBef>
              <a:spcAft>
                <a:spcPts val="0"/>
              </a:spcAft>
              <a:buClr>
                <a:srgbClr val="000000"/>
              </a:buClr>
              <a:buSzPts val="21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p:txBody>
      </p:sp>
      <p:sp>
        <p:nvSpPr>
          <p:cNvPr id="191" name="Google Shape;191;p26"/>
          <p:cNvSpPr/>
          <p:nvPr/>
        </p:nvSpPr>
        <p:spPr>
          <a:xfrm>
            <a:off x="130163" y="2602106"/>
            <a:ext cx="8883600" cy="1359600"/>
          </a:xfrm>
          <a:prstGeom prst="roundRect">
            <a:avLst>
              <a:gd fmla="val 16667" name="adj"/>
            </a:avLst>
          </a:prstGeom>
          <a:solidFill>
            <a:srgbClr val="000000"/>
          </a:solidFill>
          <a:ln cap="flat" cmpd="sng" w="9525">
            <a:solidFill>
              <a:srgbClr val="38761D"/>
            </a:solidFill>
            <a:prstDash val="solid"/>
            <a:round/>
            <a:headEnd len="sm" w="sm" type="none"/>
            <a:tailEnd len="sm" w="sm" type="none"/>
          </a:ln>
        </p:spPr>
        <p:txBody>
          <a:bodyPr anchorCtr="0" anchor="ctr" bIns="68575" lIns="68575" spcFirstLastPara="1" rIns="68575" wrap="square" tIns="68575">
            <a:noAutofit/>
          </a:bodyPr>
          <a:lstStyle/>
          <a:p>
            <a:pPr indent="0" lvl="0" marL="0" rtl="0" algn="l">
              <a:lnSpc>
                <a:spcPct val="100000"/>
              </a:lnSpc>
              <a:spcBef>
                <a:spcPts val="0"/>
              </a:spcBef>
              <a:spcAft>
                <a:spcPts val="0"/>
              </a:spcAft>
              <a:buClr>
                <a:schemeClr val="dk1"/>
              </a:buClr>
              <a:buSzPts val="800"/>
              <a:buFont typeface="Arial"/>
              <a:buNone/>
            </a:pPr>
            <a:r>
              <a:t/>
            </a:r>
            <a:endParaRPr sz="120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t/>
            </a:r>
            <a:endParaRPr sz="120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t/>
            </a:r>
            <a:endParaRPr sz="110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900">
                <a:solidFill>
                  <a:srgbClr val="4DD0E1"/>
                </a:solidFill>
                <a:latin typeface="Roboto Mono"/>
                <a:ea typeface="Roboto Mono"/>
                <a:cs typeface="Roboto Mono"/>
                <a:sym typeface="Roboto Mono"/>
              </a:rPr>
              <a:t>def</a:t>
            </a:r>
            <a:r>
              <a:rPr lang="en" sz="900">
                <a:solidFill>
                  <a:srgbClr val="ECEFF1"/>
                </a:solidFill>
                <a:latin typeface="Roboto Mono"/>
                <a:ea typeface="Roboto Mono"/>
                <a:cs typeface="Roboto Mono"/>
                <a:sym typeface="Roboto Mono"/>
              </a:rPr>
              <a:t> criarCenario(self, game):</a:t>
            </a:r>
            <a:endParaRPr sz="9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900">
                <a:solidFill>
                  <a:srgbClr val="ECEFF1"/>
                </a:solidFill>
                <a:latin typeface="Roboto Mono"/>
                <a:ea typeface="Roboto Mono"/>
                <a:cs typeface="Roboto Mono"/>
                <a:sym typeface="Roboto Mono"/>
              </a:rPr>
              <a:t>    r = random.randrange(</a:t>
            </a:r>
            <a:r>
              <a:rPr lang="en" sz="900">
                <a:solidFill>
                  <a:srgbClr val="FBC02D"/>
                </a:solidFill>
                <a:latin typeface="Roboto Mono"/>
                <a:ea typeface="Roboto Mono"/>
                <a:cs typeface="Roboto Mono"/>
                <a:sym typeface="Roboto Mono"/>
              </a:rPr>
              <a:t>0</a:t>
            </a:r>
            <a:r>
              <a:rPr lang="en" sz="900">
                <a:solidFill>
                  <a:srgbClr val="ECEFF1"/>
                </a:solidFill>
                <a:latin typeface="Roboto Mono"/>
                <a:ea typeface="Roboto Mono"/>
                <a:cs typeface="Roboto Mono"/>
                <a:sym typeface="Roboto Mono"/>
              </a:rPr>
              <a:t>, game.aparecimentoElementos)</a:t>
            </a:r>
            <a:endParaRPr sz="9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900">
                <a:solidFill>
                  <a:srgbClr val="ECEFF1"/>
                </a:solidFill>
                <a:latin typeface="Roboto Mono"/>
                <a:ea typeface="Roboto Mono"/>
                <a:cs typeface="Roboto Mono"/>
                <a:sym typeface="Roboto Mono"/>
              </a:rPr>
              <a:t>    </a:t>
            </a:r>
            <a:r>
              <a:rPr lang="en" sz="900">
                <a:solidFill>
                  <a:srgbClr val="4DD0E1"/>
                </a:solidFill>
                <a:latin typeface="Roboto Mono"/>
                <a:ea typeface="Roboto Mono"/>
                <a:cs typeface="Roboto Mono"/>
                <a:sym typeface="Roboto Mono"/>
              </a:rPr>
              <a:t>if</a:t>
            </a:r>
            <a:r>
              <a:rPr lang="en" sz="900">
                <a:solidFill>
                  <a:srgbClr val="ECEFF1"/>
                </a:solidFill>
                <a:latin typeface="Roboto Mono"/>
                <a:ea typeface="Roboto Mono"/>
                <a:cs typeface="Roboto Mono"/>
                <a:sym typeface="Roboto Mono"/>
              </a:rPr>
              <a:t> r &lt; </a:t>
            </a:r>
            <a:r>
              <a:rPr lang="en" sz="900">
                <a:solidFill>
                  <a:srgbClr val="FBC02D"/>
                </a:solidFill>
                <a:latin typeface="Roboto Mono"/>
                <a:ea typeface="Roboto Mono"/>
                <a:cs typeface="Roboto Mono"/>
                <a:sym typeface="Roboto Mono"/>
              </a:rPr>
              <a:t>8</a:t>
            </a:r>
            <a:r>
              <a:rPr lang="en" sz="900">
                <a:solidFill>
                  <a:srgbClr val="ECEFF1"/>
                </a:solidFill>
                <a:latin typeface="Roboto Mono"/>
                <a:ea typeface="Roboto Mono"/>
                <a:cs typeface="Roboto Mono"/>
                <a:sym typeface="Roboto Mono"/>
              </a:rPr>
              <a:t>:</a:t>
            </a:r>
            <a:endParaRPr sz="9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900">
                <a:solidFill>
                  <a:srgbClr val="ECEFF1"/>
                </a:solidFill>
                <a:latin typeface="Roboto Mono"/>
                <a:ea typeface="Roboto Mono"/>
                <a:cs typeface="Roboto Mono"/>
                <a:sym typeface="Roboto Mono"/>
              </a:rPr>
              <a:t>         </a:t>
            </a:r>
            <a:r>
              <a:rPr lang="en" sz="900">
                <a:solidFill>
                  <a:srgbClr val="4DD0E1"/>
                </a:solidFill>
                <a:latin typeface="Roboto Mono"/>
                <a:ea typeface="Roboto Mono"/>
                <a:cs typeface="Roboto Mono"/>
                <a:sym typeface="Roboto Mono"/>
              </a:rPr>
              <a:t>if</a:t>
            </a:r>
            <a:r>
              <a:rPr lang="en" sz="900">
                <a:solidFill>
                  <a:srgbClr val="ECEFF1"/>
                </a:solidFill>
                <a:latin typeface="Roboto Mono"/>
                <a:ea typeface="Roboto Mono"/>
                <a:cs typeface="Roboto Mono"/>
                <a:sym typeface="Roboto Mono"/>
              </a:rPr>
              <a:t> len(game.obstaculos) == </a:t>
            </a:r>
            <a:r>
              <a:rPr lang="en" sz="900">
                <a:solidFill>
                  <a:srgbClr val="FBC02D"/>
                </a:solidFill>
                <a:latin typeface="Roboto Mono"/>
                <a:ea typeface="Roboto Mono"/>
                <a:cs typeface="Roboto Mono"/>
                <a:sym typeface="Roboto Mono"/>
              </a:rPr>
              <a:t>0</a:t>
            </a:r>
            <a:r>
              <a:rPr lang="en" sz="900">
                <a:solidFill>
                  <a:srgbClr val="ECEFF1"/>
                </a:solidFill>
                <a:latin typeface="Roboto Mono"/>
                <a:ea typeface="Roboto Mono"/>
                <a:cs typeface="Roboto Mono"/>
                <a:sym typeface="Roboto Mono"/>
              </a:rPr>
              <a:t>:</a:t>
            </a:r>
            <a:endParaRPr sz="9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900">
                <a:solidFill>
                  <a:srgbClr val="ECEFF1"/>
                </a:solidFill>
                <a:latin typeface="Roboto Mono"/>
                <a:ea typeface="Roboto Mono"/>
                <a:cs typeface="Roboto Mono"/>
                <a:sym typeface="Roboto Mono"/>
              </a:rPr>
              <a:t>             game.obstaculos.append(</a:t>
            </a:r>
            <a:r>
              <a:rPr lang="en" sz="900">
                <a:solidFill>
                  <a:srgbClr val="CE93D8"/>
                </a:solidFill>
                <a:latin typeface="Roboto Mono"/>
                <a:ea typeface="Roboto Mono"/>
                <a:cs typeface="Roboto Mono"/>
                <a:sym typeface="Roboto Mono"/>
              </a:rPr>
              <a:t>Obstaculo</a:t>
            </a:r>
            <a:r>
              <a:rPr lang="en" sz="900">
                <a:solidFill>
                  <a:srgbClr val="ECEFF1"/>
                </a:solidFill>
                <a:latin typeface="Roboto Mono"/>
                <a:ea typeface="Roboto Mono"/>
                <a:cs typeface="Roboto Mono"/>
                <a:sym typeface="Roboto Mono"/>
              </a:rPr>
              <a:t>(LARGURA_DA_TELA, </a:t>
            </a:r>
            <a:r>
              <a:rPr lang="en" sz="900">
                <a:solidFill>
                  <a:srgbClr val="FBC02D"/>
                </a:solidFill>
                <a:latin typeface="Roboto Mono"/>
                <a:ea typeface="Roboto Mono"/>
                <a:cs typeface="Roboto Mono"/>
                <a:sym typeface="Roboto Mono"/>
              </a:rPr>
              <a:t>562</a:t>
            </a:r>
            <a:r>
              <a:rPr lang="en" sz="900">
                <a:solidFill>
                  <a:srgbClr val="ECEFF1"/>
                </a:solidFill>
                <a:latin typeface="Roboto Mono"/>
                <a:ea typeface="Roboto Mono"/>
                <a:cs typeface="Roboto Mono"/>
                <a:sym typeface="Roboto Mono"/>
              </a:rPr>
              <a:t> + </a:t>
            </a:r>
            <a:r>
              <a:rPr lang="en" sz="900">
                <a:solidFill>
                  <a:srgbClr val="FBC02D"/>
                </a:solidFill>
                <a:latin typeface="Roboto Mono"/>
                <a:ea typeface="Roboto Mono"/>
                <a:cs typeface="Roboto Mono"/>
                <a:sym typeface="Roboto Mono"/>
              </a:rPr>
              <a:t>8</a:t>
            </a:r>
            <a:r>
              <a:rPr lang="en" sz="900">
                <a:solidFill>
                  <a:srgbClr val="ECEFF1"/>
                </a:solidFill>
                <a:latin typeface="Roboto Mono"/>
                <a:ea typeface="Roboto Mono"/>
                <a:cs typeface="Roboto Mono"/>
                <a:sym typeface="Roboto Mono"/>
              </a:rPr>
              <a:t>*(r%</a:t>
            </a:r>
            <a:r>
              <a:rPr lang="en" sz="900">
                <a:solidFill>
                  <a:srgbClr val="FBC02D"/>
                </a:solidFill>
                <a:latin typeface="Roboto Mono"/>
                <a:ea typeface="Roboto Mono"/>
                <a:cs typeface="Roboto Mono"/>
                <a:sym typeface="Roboto Mono"/>
              </a:rPr>
              <a:t>4</a:t>
            </a:r>
            <a:r>
              <a:rPr lang="en" sz="900">
                <a:solidFill>
                  <a:srgbClr val="ECEFF1"/>
                </a:solidFill>
                <a:latin typeface="Roboto Mono"/>
                <a:ea typeface="Roboto Mono"/>
                <a:cs typeface="Roboto Mono"/>
                <a:sym typeface="Roboto Mono"/>
              </a:rPr>
              <a:t>),</a:t>
            </a:r>
            <a:r>
              <a:rPr lang="en" sz="900">
                <a:solidFill>
                  <a:srgbClr val="ECEFF1"/>
                </a:solidFill>
                <a:latin typeface="Roboto Mono"/>
                <a:ea typeface="Roboto Mono"/>
                <a:cs typeface="Roboto Mono"/>
                <a:sym typeface="Roboto Mono"/>
              </a:rPr>
              <a:t> </a:t>
            </a:r>
            <a:r>
              <a:rPr lang="en" sz="900">
                <a:solidFill>
                  <a:srgbClr val="ECEFF1"/>
                </a:solidFill>
                <a:latin typeface="Roboto Mono"/>
                <a:ea typeface="Roboto Mono"/>
                <a:cs typeface="Roboto Mono"/>
                <a:sym typeface="Roboto Mono"/>
              </a:rPr>
              <a:t>pygame.image.load(os.path.join(</a:t>
            </a:r>
            <a:r>
              <a:rPr lang="en" sz="900">
                <a:solidFill>
                  <a:srgbClr val="9CCC65"/>
                </a:solidFill>
                <a:latin typeface="Roboto Mono"/>
                <a:ea typeface="Roboto Mono"/>
                <a:cs typeface="Roboto Mono"/>
                <a:sym typeface="Roboto Mono"/>
              </a:rPr>
              <a:t>'Imagens'</a:t>
            </a:r>
            <a:r>
              <a:rPr lang="en" sz="900">
                <a:solidFill>
                  <a:srgbClr val="ECEFF1"/>
                </a:solidFill>
                <a:latin typeface="Roboto Mono"/>
                <a:ea typeface="Roboto Mono"/>
                <a:cs typeface="Roboto Mono"/>
                <a:sym typeface="Roboto Mono"/>
              </a:rPr>
              <a:t>, </a:t>
            </a:r>
            <a:r>
              <a:rPr lang="en" sz="900">
                <a:solidFill>
                  <a:srgbClr val="9CCC65"/>
                </a:solidFill>
                <a:latin typeface="Roboto Mono"/>
                <a:ea typeface="Roboto Mono"/>
                <a:cs typeface="Roboto Mono"/>
                <a:sym typeface="Roboto Mono"/>
              </a:rPr>
              <a:t>'obstaculo_1_1.png'</a:t>
            </a:r>
            <a:r>
              <a:rPr lang="en" sz="900">
                <a:solidFill>
                  <a:srgbClr val="ECEFF1"/>
                </a:solidFill>
                <a:latin typeface="Roboto Mono"/>
                <a:ea typeface="Roboto Mono"/>
                <a:cs typeface="Roboto Mono"/>
                <a:sym typeface="Roboto Mono"/>
              </a:rPr>
              <a:t>)), </a:t>
            </a:r>
            <a:r>
              <a:rPr lang="en" sz="900">
                <a:solidFill>
                  <a:srgbClr val="FBC02D"/>
                </a:solidFill>
                <a:latin typeface="Roboto Mono"/>
                <a:ea typeface="Roboto Mono"/>
                <a:cs typeface="Roboto Mono"/>
                <a:sym typeface="Roboto Mono"/>
              </a:rPr>
              <a:t>10</a:t>
            </a:r>
            <a:r>
              <a:rPr lang="en" sz="900">
                <a:solidFill>
                  <a:srgbClr val="ECEFF1"/>
                </a:solidFill>
                <a:latin typeface="Roboto Mono"/>
                <a:ea typeface="Roboto Mono"/>
                <a:cs typeface="Roboto Mono"/>
                <a:sym typeface="Roboto Mono"/>
              </a:rPr>
              <a:t> + game.dvel))</a:t>
            </a:r>
            <a:endParaRPr sz="90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t/>
            </a:r>
            <a:endParaRPr sz="120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t/>
            </a:r>
            <a:endParaRPr sz="1200">
              <a:solidFill>
                <a:srgbClr val="4DD0E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sz="1200">
              <a:solidFill>
                <a:srgbClr val="4DD0E1"/>
              </a:solidFill>
              <a:latin typeface="Roboto Mono"/>
              <a:ea typeface="Roboto Mono"/>
              <a:cs typeface="Roboto Mono"/>
              <a:sym typeface="Roboto Mono"/>
            </a:endParaRPr>
          </a:p>
        </p:txBody>
      </p:sp>
      <p:pic>
        <p:nvPicPr>
          <p:cNvPr id="192" name="Google Shape;192;p26"/>
          <p:cNvPicPr preferRelativeResize="0"/>
          <p:nvPr/>
        </p:nvPicPr>
        <p:blipFill rotWithShape="1">
          <a:blip r:embed="rId3">
            <a:alphaModFix/>
          </a:blip>
          <a:srcRect b="0" l="0" r="0" t="0"/>
          <a:stretch/>
        </p:blipFill>
        <p:spPr>
          <a:xfrm>
            <a:off x="7408450" y="3633573"/>
            <a:ext cx="1735550" cy="1509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7"/>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COLISÃO COM TIROS</a:t>
            </a:r>
            <a:endParaRPr sz="2900">
              <a:solidFill>
                <a:srgbClr val="1155CC"/>
              </a:solidFill>
              <a:latin typeface="Limelight"/>
              <a:ea typeface="Limelight"/>
              <a:cs typeface="Limelight"/>
              <a:sym typeface="Limelight"/>
            </a:endParaRPr>
          </a:p>
        </p:txBody>
      </p:sp>
      <p:sp>
        <p:nvSpPr>
          <p:cNvPr id="199" name="Google Shape;199;p27"/>
          <p:cNvSpPr txBox="1"/>
          <p:nvPr/>
        </p:nvSpPr>
        <p:spPr>
          <a:xfrm>
            <a:off x="409725" y="1397494"/>
            <a:ext cx="813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Com a inserção do tiro no jogo, teremos novos tipos de colisão:</a:t>
            </a:r>
            <a:endParaRPr sz="2000">
              <a:solidFill>
                <a:srgbClr val="1155CC"/>
              </a:solidFill>
              <a:latin typeface="Century Gothic"/>
              <a:ea typeface="Century Gothic"/>
              <a:cs typeface="Century Gothic"/>
              <a:sym typeface="Century Gothic"/>
            </a:endParaRPr>
          </a:p>
          <a:p>
            <a:pPr indent="-292100" lvl="1" marL="6858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Tiro do jogador com o inimigo;</a:t>
            </a:r>
            <a:endParaRPr sz="2000">
              <a:solidFill>
                <a:srgbClr val="1155CC"/>
              </a:solidFill>
              <a:latin typeface="Century Gothic"/>
              <a:ea typeface="Century Gothic"/>
              <a:cs typeface="Century Gothic"/>
              <a:sym typeface="Century Gothic"/>
            </a:endParaRPr>
          </a:p>
          <a:p>
            <a:pPr indent="-292100" lvl="1" marL="6858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Tiro do inimigo com o jogador;</a:t>
            </a:r>
            <a:endParaRPr sz="2000">
              <a:solidFill>
                <a:srgbClr val="1155CC"/>
              </a:solidFill>
              <a:latin typeface="Century Gothic"/>
              <a:ea typeface="Century Gothic"/>
              <a:cs typeface="Century Gothic"/>
              <a:sym typeface="Century Gothic"/>
            </a:endParaRPr>
          </a:p>
          <a:p>
            <a:pPr indent="-292100" lvl="1" marL="6858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Tiro do inimigo com o tiro do jogador;</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p:txBody>
      </p:sp>
      <p:pic>
        <p:nvPicPr>
          <p:cNvPr id="200" name="Google Shape;200;p27"/>
          <p:cNvPicPr preferRelativeResize="0"/>
          <p:nvPr/>
        </p:nvPicPr>
        <p:blipFill rotWithShape="1">
          <a:blip r:embed="rId3">
            <a:alphaModFix/>
          </a:blip>
          <a:srcRect b="0" l="0" r="0" t="0"/>
          <a:stretch/>
        </p:blipFill>
        <p:spPr>
          <a:xfrm>
            <a:off x="7759544" y="4105181"/>
            <a:ext cx="1384454" cy="10383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8"/>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COLISÃO COM TIROS</a:t>
            </a:r>
            <a:endParaRPr sz="2900">
              <a:solidFill>
                <a:srgbClr val="1155CC"/>
              </a:solidFill>
              <a:latin typeface="Limelight"/>
              <a:ea typeface="Limelight"/>
              <a:cs typeface="Limelight"/>
              <a:sym typeface="Limelight"/>
            </a:endParaRPr>
          </a:p>
        </p:txBody>
      </p:sp>
      <p:sp>
        <p:nvSpPr>
          <p:cNvPr id="207" name="Google Shape;207;p28"/>
          <p:cNvSpPr txBox="1"/>
          <p:nvPr/>
        </p:nvSpPr>
        <p:spPr>
          <a:xfrm>
            <a:off x="409725" y="1397494"/>
            <a:ext cx="813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Como esta é a nossa última aula, não achamos que seria viável que vocês implementassem todas estas colisões. Por causa disso, as colisões entre tiro do inimigo e jogador, bem como entre tiros já estão implementadas, como você pode verificar no método </a:t>
            </a:r>
            <a:r>
              <a:rPr b="1" lang="en" sz="2000">
                <a:solidFill>
                  <a:srgbClr val="1155CC"/>
                </a:solidFill>
                <a:latin typeface="Century Gothic"/>
                <a:ea typeface="Century Gothic"/>
                <a:cs typeface="Century Gothic"/>
                <a:sym typeface="Century Gothic"/>
              </a:rPr>
              <a:t>checarColisoes</a:t>
            </a:r>
            <a:r>
              <a:rPr lang="en" sz="2000">
                <a:solidFill>
                  <a:srgbClr val="1155CC"/>
                </a:solidFill>
                <a:latin typeface="Century Gothic"/>
                <a:ea typeface="Century Gothic"/>
                <a:cs typeface="Century Gothic"/>
                <a:sym typeface="Century Gothic"/>
              </a:rPr>
              <a:t> da classe Tiro (arquivo </a:t>
            </a:r>
            <a:r>
              <a:rPr b="1" lang="en" sz="2000">
                <a:solidFill>
                  <a:srgbClr val="1155CC"/>
                </a:solidFill>
                <a:latin typeface="Century Gothic"/>
                <a:ea typeface="Century Gothic"/>
                <a:cs typeface="Century Gothic"/>
                <a:sym typeface="Century Gothic"/>
              </a:rPr>
              <a:t>Tiro.py</a:t>
            </a:r>
            <a:r>
              <a:rPr lang="en" sz="2000">
                <a:solidFill>
                  <a:srgbClr val="1155CC"/>
                </a:solidFill>
                <a:latin typeface="Century Gothic"/>
                <a:ea typeface="Century Gothic"/>
                <a:cs typeface="Century Gothic"/>
                <a:sym typeface="Century Gothic"/>
              </a:rPr>
              <a:t>).</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p:txBody>
      </p:sp>
      <p:pic>
        <p:nvPicPr>
          <p:cNvPr id="208" name="Google Shape;208;p28"/>
          <p:cNvPicPr preferRelativeResize="0"/>
          <p:nvPr/>
        </p:nvPicPr>
        <p:blipFill rotWithShape="1">
          <a:blip r:embed="rId3">
            <a:alphaModFix/>
          </a:blip>
          <a:srcRect b="0" l="0" r="0" t="0"/>
          <a:stretch/>
        </p:blipFill>
        <p:spPr>
          <a:xfrm>
            <a:off x="7136288" y="3135788"/>
            <a:ext cx="2007713" cy="20077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9"/>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COLISÃO COM TIROS</a:t>
            </a:r>
            <a:endParaRPr sz="2900">
              <a:solidFill>
                <a:srgbClr val="1155CC"/>
              </a:solidFill>
              <a:latin typeface="Limelight"/>
              <a:ea typeface="Limelight"/>
              <a:cs typeface="Limelight"/>
              <a:sym typeface="Limelight"/>
            </a:endParaRPr>
          </a:p>
        </p:txBody>
      </p:sp>
      <p:sp>
        <p:nvSpPr>
          <p:cNvPr id="215" name="Google Shape;215;p29"/>
          <p:cNvSpPr txBox="1"/>
          <p:nvPr/>
        </p:nvSpPr>
        <p:spPr>
          <a:xfrm>
            <a:off x="409725" y="1397494"/>
            <a:ext cx="813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Não obstante, implementaremos a colisão entre os tiros e os inimigos. Basicamente, quando um tiro colide com um inimigo temos duas situações possíveis:</a:t>
            </a:r>
            <a:endParaRPr sz="2000">
              <a:solidFill>
                <a:srgbClr val="1155CC"/>
              </a:solidFill>
              <a:latin typeface="Century Gothic"/>
              <a:ea typeface="Century Gothic"/>
              <a:cs typeface="Century Gothic"/>
              <a:sym typeface="Century Gothic"/>
            </a:endParaRPr>
          </a:p>
          <a:p>
            <a:pPr indent="-292100" lvl="1" marL="6858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Se a variável </a:t>
            </a:r>
            <a:r>
              <a:rPr b="1" lang="en" sz="2000">
                <a:solidFill>
                  <a:srgbClr val="1155CC"/>
                </a:solidFill>
                <a:latin typeface="Century Gothic"/>
                <a:ea typeface="Century Gothic"/>
                <a:cs typeface="Century Gothic"/>
                <a:sym typeface="Century Gothic"/>
              </a:rPr>
              <a:t>inimigo.vidas</a:t>
            </a:r>
            <a:r>
              <a:rPr lang="en" sz="2000">
                <a:solidFill>
                  <a:srgbClr val="1155CC"/>
                </a:solidFill>
                <a:latin typeface="Century Gothic"/>
                <a:ea typeface="Century Gothic"/>
                <a:cs typeface="Century Gothic"/>
                <a:sym typeface="Century Gothic"/>
              </a:rPr>
              <a:t> for maior que 1, apenas iremos decrementá-la em 1 unidade, retirando uma vida do inimigo. Posteriormente, o tiro deve desaparecer da tela.</a:t>
            </a:r>
            <a:endParaRPr sz="2000">
              <a:solidFill>
                <a:srgbClr val="1155CC"/>
              </a:solidFill>
              <a:latin typeface="Century Gothic"/>
              <a:ea typeface="Century Gothic"/>
              <a:cs typeface="Century Gothic"/>
              <a:sym typeface="Century Gothic"/>
            </a:endParaRPr>
          </a:p>
          <a:p>
            <a:pPr indent="-292100" lvl="1" marL="6858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Do contrário (se a variável </a:t>
            </a:r>
            <a:r>
              <a:rPr b="1" lang="en" sz="2000">
                <a:solidFill>
                  <a:srgbClr val="1155CC"/>
                </a:solidFill>
                <a:latin typeface="Century Gothic"/>
                <a:ea typeface="Century Gothic"/>
                <a:cs typeface="Century Gothic"/>
                <a:sym typeface="Century Gothic"/>
              </a:rPr>
              <a:t>inimigo.vidas</a:t>
            </a:r>
            <a:r>
              <a:rPr lang="en" sz="2000">
                <a:solidFill>
                  <a:srgbClr val="1155CC"/>
                </a:solidFill>
                <a:latin typeface="Century Gothic"/>
                <a:ea typeface="Century Gothic"/>
                <a:cs typeface="Century Gothic"/>
                <a:sym typeface="Century Gothic"/>
              </a:rPr>
              <a:t> for nula), ao colidir com um tiro o inimigo irá desaparecer, indicando a vitória da jogadora.</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p:txBody>
      </p:sp>
      <p:pic>
        <p:nvPicPr>
          <p:cNvPr id="216" name="Google Shape;216;p29"/>
          <p:cNvPicPr preferRelativeResize="0"/>
          <p:nvPr/>
        </p:nvPicPr>
        <p:blipFill rotWithShape="1">
          <a:blip r:embed="rId3">
            <a:alphaModFix/>
          </a:blip>
          <a:srcRect b="0" l="0" r="0" t="0"/>
          <a:stretch/>
        </p:blipFill>
        <p:spPr>
          <a:xfrm>
            <a:off x="6461182" y="4312444"/>
            <a:ext cx="2682809" cy="8310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0"/>
          <p:cNvSpPr txBox="1"/>
          <p:nvPr/>
        </p:nvSpPr>
        <p:spPr>
          <a:xfrm>
            <a:off x="414350" y="1147175"/>
            <a:ext cx="8315400" cy="2908200"/>
          </a:xfrm>
          <a:prstGeom prst="rect">
            <a:avLst/>
          </a:prstGeom>
          <a:noFill/>
          <a:ln>
            <a:noFill/>
          </a:ln>
        </p:spPr>
        <p:txBody>
          <a:bodyPr anchorCtr="0" anchor="t" bIns="34275" lIns="68575" spcFirstLastPara="1" rIns="68575" wrap="square" tIns="34275">
            <a:noAutofit/>
          </a:bodyPr>
          <a:lstStyle/>
          <a:p>
            <a:pPr indent="114300" lvl="0" marL="342900" marR="0" rtl="0" algn="l">
              <a:lnSpc>
                <a:spcPct val="115000"/>
              </a:lnSpc>
              <a:spcBef>
                <a:spcPts val="0"/>
              </a:spcBef>
              <a:spcAft>
                <a:spcPts val="0"/>
              </a:spcAft>
              <a:buClr>
                <a:srgbClr val="000000"/>
              </a:buClr>
              <a:buSzPts val="2100"/>
              <a:buFont typeface="Arial"/>
              <a:buNone/>
            </a:pPr>
            <a:r>
              <a:rPr b="1" i="1" lang="en" sz="2100">
                <a:solidFill>
                  <a:srgbClr val="1155CC"/>
                </a:solidFill>
                <a:latin typeface="Century Gothic"/>
                <a:ea typeface="Century Gothic"/>
                <a:cs typeface="Century Gothic"/>
                <a:sym typeface="Century Gothic"/>
              </a:rPr>
              <a:t>Sprite.spritecollide / sprite.collide_mask / sprite.spritecollideany</a:t>
            </a:r>
            <a:endParaRPr b="1" i="1" sz="2100" u="none" cap="none" strike="noStrike">
              <a:solidFill>
                <a:srgbClr val="1155CC"/>
              </a:solidFill>
              <a:latin typeface="Century Gothic"/>
              <a:ea typeface="Century Gothic"/>
              <a:cs typeface="Century Gothic"/>
              <a:sym typeface="Century Gothic"/>
            </a:endParaRPr>
          </a:p>
          <a:p>
            <a:pPr indent="457200" lvl="0" marL="0" marR="0" rtl="0" algn="l">
              <a:lnSpc>
                <a:spcPct val="100000"/>
              </a:lnSpc>
              <a:spcBef>
                <a:spcPts val="0"/>
              </a:spcBef>
              <a:spcAft>
                <a:spcPts val="0"/>
              </a:spcAft>
              <a:buClr>
                <a:srgbClr val="000000"/>
              </a:buClr>
              <a:buSzPts val="1800"/>
              <a:buFont typeface="Arial"/>
              <a:buNone/>
            </a:pPr>
            <a:r>
              <a:t/>
            </a:r>
            <a:endParaRPr b="0" i="0" sz="2100" u="none" cap="none" strike="noStrike">
              <a:solidFill>
                <a:srgbClr val="1155CC"/>
              </a:solidFill>
              <a:latin typeface="Century Gothic"/>
              <a:ea typeface="Century Gothic"/>
              <a:cs typeface="Century Gothic"/>
              <a:sym typeface="Century Gothic"/>
            </a:endParaRPr>
          </a:p>
          <a:p>
            <a:pPr indent="0" lvl="0" marL="0" rtl="0" algn="l">
              <a:spcBef>
                <a:spcPts val="0"/>
              </a:spcBef>
              <a:spcAft>
                <a:spcPts val="0"/>
              </a:spcAft>
              <a:buClr>
                <a:schemeClr val="dk1"/>
              </a:buClr>
              <a:buSzPts val="2000"/>
              <a:buFont typeface="Arial"/>
              <a:buNone/>
            </a:pPr>
            <a:r>
              <a:t/>
            </a:r>
            <a:endParaRPr b="1" i="0" sz="18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CC0000"/>
              </a:solidFill>
              <a:latin typeface="Century Gothic"/>
              <a:ea typeface="Century Gothic"/>
              <a:cs typeface="Century Gothic"/>
              <a:sym typeface="Century Gothic"/>
            </a:endParaRPr>
          </a:p>
        </p:txBody>
      </p:sp>
      <p:pic>
        <p:nvPicPr>
          <p:cNvPr id="223" name="Google Shape;223;p30"/>
          <p:cNvPicPr preferRelativeResize="0"/>
          <p:nvPr/>
        </p:nvPicPr>
        <p:blipFill rotWithShape="1">
          <a:blip r:embed="rId3">
            <a:alphaModFix/>
          </a:blip>
          <a:srcRect b="0" l="0" r="0" t="0"/>
          <a:stretch/>
        </p:blipFill>
        <p:spPr>
          <a:xfrm>
            <a:off x="665225" y="1225849"/>
            <a:ext cx="235125" cy="235125"/>
          </a:xfrm>
          <a:prstGeom prst="rect">
            <a:avLst/>
          </a:prstGeom>
          <a:noFill/>
          <a:ln>
            <a:noFill/>
          </a:ln>
        </p:spPr>
      </p:pic>
      <p:sp>
        <p:nvSpPr>
          <p:cNvPr id="224" name="Google Shape;224;p30"/>
          <p:cNvSpPr/>
          <p:nvPr/>
        </p:nvSpPr>
        <p:spPr>
          <a:xfrm>
            <a:off x="194550" y="2781375"/>
            <a:ext cx="8754900" cy="1576200"/>
          </a:xfrm>
          <a:prstGeom prst="roundRect">
            <a:avLst>
              <a:gd fmla="val 16667" name="adj"/>
            </a:avLst>
          </a:prstGeom>
          <a:solidFill>
            <a:srgbClr val="000000"/>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Roboto Mono"/>
              <a:ea typeface="Roboto Mono"/>
              <a:cs typeface="Roboto Mono"/>
              <a:sym typeface="Roboto Mono"/>
            </a:endParaRPr>
          </a:p>
          <a:p>
            <a:pPr indent="0" lvl="0" marL="0" rtl="0" algn="l">
              <a:spcBef>
                <a:spcPts val="0"/>
              </a:spcBef>
              <a:spcAft>
                <a:spcPts val="0"/>
              </a:spcAft>
              <a:buNone/>
            </a:pPr>
            <a:r>
              <a:t/>
            </a:r>
            <a:endParaRPr sz="1600">
              <a:solidFill>
                <a:schemeClr val="lt1"/>
              </a:solidFill>
              <a:latin typeface="Roboto Mono"/>
              <a:ea typeface="Roboto Mono"/>
              <a:cs typeface="Roboto Mono"/>
              <a:sym typeface="Roboto Mono"/>
            </a:endParaRPr>
          </a:p>
          <a:p>
            <a:pPr indent="0" lvl="0" marL="0" rtl="0" algn="l">
              <a:spcBef>
                <a:spcPts val="0"/>
              </a:spcBef>
              <a:spcAft>
                <a:spcPts val="0"/>
              </a:spcAft>
              <a:buNone/>
            </a:pPr>
            <a:r>
              <a:t/>
            </a:r>
            <a:endParaRPr sz="1600">
              <a:solidFill>
                <a:srgbClr val="26C6DA"/>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26C6DA"/>
                </a:solidFill>
                <a:latin typeface="Roboto Mono"/>
                <a:ea typeface="Roboto Mono"/>
                <a:cs typeface="Roboto Mono"/>
                <a:sym typeface="Roboto Mono"/>
              </a:rPr>
              <a:t>i</a:t>
            </a:r>
            <a:r>
              <a:rPr lang="en" sz="1200">
                <a:solidFill>
                  <a:srgbClr val="26C6DA"/>
                </a:solidFill>
                <a:latin typeface="Roboto Mono"/>
                <a:ea typeface="Roboto Mono"/>
                <a:cs typeface="Roboto Mono"/>
                <a:sym typeface="Roboto Mono"/>
              </a:rPr>
              <a:t>f self</a:t>
            </a:r>
            <a:r>
              <a:rPr lang="en" sz="1200">
                <a:solidFill>
                  <a:srgbClr val="90A4AE"/>
                </a:solidFill>
                <a:latin typeface="Roboto Mono"/>
                <a:ea typeface="Roboto Mono"/>
                <a:cs typeface="Roboto Mono"/>
                <a:sym typeface="Roboto Mono"/>
              </a:rPr>
              <a:t>.</a:t>
            </a:r>
            <a:r>
              <a:rPr lang="en" sz="1200">
                <a:solidFill>
                  <a:schemeClr val="lt1"/>
                </a:solidFill>
                <a:latin typeface="Roboto Mono"/>
                <a:ea typeface="Roboto Mono"/>
                <a:cs typeface="Roboto Mono"/>
                <a:sym typeface="Roboto Mono"/>
              </a:rPr>
              <a:t>rect.colliderect(objeto1):</a:t>
            </a:r>
            <a:endParaRPr sz="12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lt1"/>
                </a:solidFill>
                <a:latin typeface="Roboto Mono"/>
                <a:ea typeface="Roboto Mono"/>
                <a:cs typeface="Roboto Mono"/>
                <a:sym typeface="Roboto Mono"/>
              </a:rPr>
              <a:t>  colisoes = pygame.spritecollide(objeto1, objeto2, False)</a:t>
            </a:r>
            <a:endParaRPr sz="12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lt1"/>
                </a:solidFill>
                <a:latin typeface="Roboto Mono"/>
                <a:ea typeface="Roboto Mono"/>
                <a:cs typeface="Roboto Mono"/>
                <a:sym typeface="Roboto Mono"/>
              </a:rPr>
              <a:t>  callback = pygame.sprite.collide_mask</a:t>
            </a:r>
            <a:endParaRPr sz="12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lt1"/>
                </a:solidFill>
                <a:latin typeface="Roboto Mono"/>
                <a:ea typeface="Roboto Mono"/>
                <a:cs typeface="Roboto Mono"/>
                <a:sym typeface="Roboto Mono"/>
              </a:rPr>
              <a:t>  colisao = pygame.sprite.spritecollideany(objeto1,colisoes,callback)</a:t>
            </a:r>
            <a:endParaRPr sz="12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26C6DA"/>
                </a:solidFill>
                <a:latin typeface="Roboto Mono"/>
                <a:ea typeface="Roboto Mono"/>
                <a:cs typeface="Roboto Mono"/>
                <a:sym typeface="Roboto Mono"/>
              </a:rPr>
              <a:t>  if </a:t>
            </a:r>
            <a:r>
              <a:rPr lang="en" sz="1200">
                <a:solidFill>
                  <a:schemeClr val="lt1"/>
                </a:solidFill>
                <a:latin typeface="Roboto Mono"/>
                <a:ea typeface="Roboto Mono"/>
                <a:cs typeface="Roboto Mono"/>
                <a:sym typeface="Roboto Mono"/>
              </a:rPr>
              <a:t>colisao:</a:t>
            </a:r>
            <a:endParaRPr sz="1200">
              <a:solidFill>
                <a:schemeClr val="lt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chemeClr val="lt1"/>
                </a:solidFill>
                <a:latin typeface="Roboto Mono"/>
                <a:ea typeface="Roboto Mono"/>
                <a:cs typeface="Roboto Mono"/>
                <a:sym typeface="Roboto Mono"/>
              </a:rPr>
              <a:t>   </a:t>
            </a:r>
            <a:r>
              <a:rPr lang="en" sz="1200">
                <a:solidFill>
                  <a:srgbClr val="EFEFEF"/>
                </a:solidFill>
                <a:latin typeface="Roboto Mono"/>
                <a:ea typeface="Roboto Mono"/>
                <a:cs typeface="Roboto Mono"/>
                <a:sym typeface="Roboto Mono"/>
              </a:rPr>
              <a:t> </a:t>
            </a:r>
            <a:r>
              <a:rPr lang="en" sz="1200">
                <a:solidFill>
                  <a:srgbClr val="CCCCCC"/>
                </a:solidFill>
                <a:latin typeface="Roboto Mono"/>
                <a:ea typeface="Roboto Mono"/>
                <a:cs typeface="Roboto Mono"/>
                <a:sym typeface="Roboto Mono"/>
              </a:rPr>
              <a:t># fazer uma ação após a identificação de uma colisão</a:t>
            </a:r>
            <a:endParaRPr sz="1200">
              <a:solidFill>
                <a:srgbClr val="CCCC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200">
              <a:solidFill>
                <a:srgbClr val="CCCCCC"/>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2000"/>
              <a:buFont typeface="Arial"/>
              <a:buNone/>
            </a:pPr>
            <a:r>
              <a:rPr lang="en" sz="2000">
                <a:solidFill>
                  <a:schemeClr val="lt1"/>
                </a:solidFill>
                <a:latin typeface="Roboto Mono"/>
                <a:ea typeface="Roboto Mono"/>
                <a:cs typeface="Roboto Mono"/>
                <a:sym typeface="Roboto Mono"/>
              </a:rPr>
              <a:t> </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2000"/>
              <a:buFont typeface="Arial"/>
              <a:buNone/>
            </a:pPr>
            <a:r>
              <a:rPr lang="en" sz="2000">
                <a:solidFill>
                  <a:schemeClr val="lt1"/>
                </a:solidFill>
                <a:latin typeface="Roboto Mono"/>
                <a:ea typeface="Roboto Mono"/>
                <a:cs typeface="Roboto Mono"/>
                <a:sym typeface="Roboto Mono"/>
              </a:rPr>
              <a:t> </a:t>
            </a:r>
            <a:endParaRPr>
              <a:solidFill>
                <a:schemeClr val="dk1"/>
              </a:solidFill>
            </a:endParaRPr>
          </a:p>
        </p:txBody>
      </p:sp>
      <p:cxnSp>
        <p:nvCxnSpPr>
          <p:cNvPr id="225" name="Google Shape;225;p30"/>
          <p:cNvCxnSpPr/>
          <p:nvPr/>
        </p:nvCxnSpPr>
        <p:spPr>
          <a:xfrm rot="10800000">
            <a:off x="3106850" y="2605225"/>
            <a:ext cx="581100" cy="461100"/>
          </a:xfrm>
          <a:prstGeom prst="straightConnector1">
            <a:avLst/>
          </a:prstGeom>
          <a:noFill/>
          <a:ln cap="flat" cmpd="sng" w="9525">
            <a:solidFill>
              <a:srgbClr val="FF0000"/>
            </a:solidFill>
            <a:prstDash val="solid"/>
            <a:round/>
            <a:headEnd len="med" w="med" type="none"/>
            <a:tailEnd len="med" w="med" type="triangle"/>
          </a:ln>
        </p:spPr>
      </p:cxnSp>
      <p:cxnSp>
        <p:nvCxnSpPr>
          <p:cNvPr id="226" name="Google Shape;226;p30"/>
          <p:cNvCxnSpPr/>
          <p:nvPr/>
        </p:nvCxnSpPr>
        <p:spPr>
          <a:xfrm rot="10800000">
            <a:off x="4072150" y="2482650"/>
            <a:ext cx="579600" cy="673800"/>
          </a:xfrm>
          <a:prstGeom prst="straightConnector1">
            <a:avLst/>
          </a:prstGeom>
          <a:noFill/>
          <a:ln cap="flat" cmpd="sng" w="9525">
            <a:solidFill>
              <a:srgbClr val="FF0000"/>
            </a:solidFill>
            <a:prstDash val="solid"/>
            <a:round/>
            <a:headEnd len="med" w="med" type="none"/>
            <a:tailEnd len="med" w="med" type="triangle"/>
          </a:ln>
        </p:spPr>
      </p:cxnSp>
      <p:sp>
        <p:nvSpPr>
          <p:cNvPr id="227" name="Google Shape;227;p30"/>
          <p:cNvSpPr txBox="1"/>
          <p:nvPr/>
        </p:nvSpPr>
        <p:spPr>
          <a:xfrm>
            <a:off x="2494500" y="2181125"/>
            <a:ext cx="1925100" cy="8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70C0"/>
                </a:solidFill>
                <a:latin typeface="Century Gothic"/>
                <a:ea typeface="Century Gothic"/>
                <a:cs typeface="Century Gothic"/>
                <a:sym typeface="Century Gothic"/>
              </a:rPr>
              <a:t>Imagem</a:t>
            </a:r>
            <a:endParaRPr sz="1500"/>
          </a:p>
        </p:txBody>
      </p:sp>
      <p:sp>
        <p:nvSpPr>
          <p:cNvPr id="228" name="Google Shape;228;p30"/>
          <p:cNvSpPr txBox="1"/>
          <p:nvPr/>
        </p:nvSpPr>
        <p:spPr>
          <a:xfrm>
            <a:off x="3488400" y="2104925"/>
            <a:ext cx="1980600" cy="6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70C0"/>
                </a:solidFill>
                <a:latin typeface="Century Gothic"/>
                <a:ea typeface="Century Gothic"/>
                <a:cs typeface="Century Gothic"/>
                <a:sym typeface="Century Gothic"/>
              </a:rPr>
              <a:t>Vetor de imagens</a:t>
            </a:r>
            <a:endParaRPr sz="1500"/>
          </a:p>
        </p:txBody>
      </p:sp>
      <p:cxnSp>
        <p:nvCxnSpPr>
          <p:cNvPr id="229" name="Google Shape;229;p30"/>
          <p:cNvCxnSpPr/>
          <p:nvPr/>
        </p:nvCxnSpPr>
        <p:spPr>
          <a:xfrm>
            <a:off x="3157775" y="3815925"/>
            <a:ext cx="574800" cy="761400"/>
          </a:xfrm>
          <a:prstGeom prst="straightConnector1">
            <a:avLst/>
          </a:prstGeom>
          <a:noFill/>
          <a:ln cap="flat" cmpd="sng" w="9525">
            <a:solidFill>
              <a:srgbClr val="4A86E8"/>
            </a:solidFill>
            <a:prstDash val="solid"/>
            <a:round/>
            <a:headEnd len="med" w="med" type="none"/>
            <a:tailEnd len="med" w="med" type="triangle"/>
          </a:ln>
        </p:spPr>
      </p:cxnSp>
      <p:cxnSp>
        <p:nvCxnSpPr>
          <p:cNvPr id="230" name="Google Shape;230;p30"/>
          <p:cNvCxnSpPr/>
          <p:nvPr/>
        </p:nvCxnSpPr>
        <p:spPr>
          <a:xfrm flipH="1" rot="10800000">
            <a:off x="4626300" y="3459000"/>
            <a:ext cx="1956000" cy="30000"/>
          </a:xfrm>
          <a:prstGeom prst="straightConnector1">
            <a:avLst/>
          </a:prstGeom>
          <a:noFill/>
          <a:ln cap="flat" cmpd="sng" w="9525">
            <a:solidFill>
              <a:srgbClr val="4A86E8"/>
            </a:solidFill>
            <a:prstDash val="solid"/>
            <a:round/>
            <a:headEnd len="med" w="med" type="none"/>
            <a:tailEnd len="med" w="med" type="triangle"/>
          </a:ln>
        </p:spPr>
      </p:cxnSp>
      <p:cxnSp>
        <p:nvCxnSpPr>
          <p:cNvPr id="231" name="Google Shape;231;p30"/>
          <p:cNvCxnSpPr/>
          <p:nvPr/>
        </p:nvCxnSpPr>
        <p:spPr>
          <a:xfrm flipH="1" rot="10800000">
            <a:off x="5690175" y="2602150"/>
            <a:ext cx="455400" cy="589800"/>
          </a:xfrm>
          <a:prstGeom prst="straightConnector1">
            <a:avLst/>
          </a:prstGeom>
          <a:noFill/>
          <a:ln cap="flat" cmpd="sng" w="9525">
            <a:solidFill>
              <a:srgbClr val="4A86E8"/>
            </a:solidFill>
            <a:prstDash val="solid"/>
            <a:round/>
            <a:headEnd len="med" w="med" type="none"/>
            <a:tailEnd len="med" w="med" type="triangle"/>
          </a:ln>
        </p:spPr>
      </p:cxnSp>
      <p:sp>
        <p:nvSpPr>
          <p:cNvPr id="232" name="Google Shape;232;p30"/>
          <p:cNvSpPr txBox="1"/>
          <p:nvPr/>
        </p:nvSpPr>
        <p:spPr>
          <a:xfrm>
            <a:off x="6707500" y="2913925"/>
            <a:ext cx="1739400" cy="6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70C0"/>
                </a:solidFill>
                <a:latin typeface="Century Gothic"/>
                <a:ea typeface="Century Gothic"/>
                <a:cs typeface="Century Gothic"/>
                <a:sym typeface="Century Gothic"/>
              </a:rPr>
              <a:t>Cria as máscaras</a:t>
            </a:r>
            <a:endParaRPr sz="1500"/>
          </a:p>
        </p:txBody>
      </p:sp>
      <p:sp>
        <p:nvSpPr>
          <p:cNvPr id="233" name="Google Shape;233;p30"/>
          <p:cNvSpPr txBox="1"/>
          <p:nvPr/>
        </p:nvSpPr>
        <p:spPr>
          <a:xfrm>
            <a:off x="5469000" y="1541525"/>
            <a:ext cx="2836800" cy="687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500">
                <a:solidFill>
                  <a:srgbClr val="0000FF"/>
                </a:solidFill>
                <a:latin typeface="Century Gothic"/>
                <a:ea typeface="Century Gothic"/>
                <a:cs typeface="Century Gothic"/>
                <a:sym typeface="Century Gothic"/>
              </a:rPr>
              <a:t>Retorna uma lista contendo todas as imagens do </a:t>
            </a:r>
            <a:r>
              <a:rPr b="1" lang="en" sz="1500">
                <a:solidFill>
                  <a:srgbClr val="0000FF"/>
                </a:solidFill>
                <a:latin typeface="Century Gothic"/>
                <a:ea typeface="Century Gothic"/>
                <a:cs typeface="Century Gothic"/>
                <a:sym typeface="Century Gothic"/>
              </a:rPr>
              <a:t>objeto2</a:t>
            </a:r>
            <a:r>
              <a:rPr lang="en" sz="1500">
                <a:solidFill>
                  <a:srgbClr val="0000FF"/>
                </a:solidFill>
                <a:latin typeface="Century Gothic"/>
                <a:ea typeface="Century Gothic"/>
                <a:cs typeface="Century Gothic"/>
                <a:sym typeface="Century Gothic"/>
              </a:rPr>
              <a:t> que colidiram com a imagem do </a:t>
            </a:r>
            <a:r>
              <a:rPr b="1" lang="en" sz="1500">
                <a:solidFill>
                  <a:srgbClr val="0000FF"/>
                </a:solidFill>
                <a:latin typeface="Century Gothic"/>
                <a:ea typeface="Century Gothic"/>
                <a:cs typeface="Century Gothic"/>
                <a:sym typeface="Century Gothic"/>
              </a:rPr>
              <a:t>objeto1</a:t>
            </a:r>
            <a:endParaRPr b="1" sz="1500">
              <a:solidFill>
                <a:srgbClr val="0000FF"/>
              </a:solidFill>
              <a:highlight>
                <a:srgbClr val="E4E8EE"/>
              </a:highlight>
              <a:latin typeface="Century Gothic"/>
              <a:ea typeface="Century Gothic"/>
              <a:cs typeface="Century Gothic"/>
              <a:sym typeface="Century Gothic"/>
            </a:endParaRPr>
          </a:p>
          <a:p>
            <a:pPr indent="0" lvl="0" marL="0" rtl="0" algn="l">
              <a:spcBef>
                <a:spcPts val="0"/>
              </a:spcBef>
              <a:spcAft>
                <a:spcPts val="0"/>
              </a:spcAft>
              <a:buNone/>
            </a:pPr>
            <a:r>
              <a:t/>
            </a:r>
            <a:endParaRPr sz="1500">
              <a:solidFill>
                <a:srgbClr val="0000FF"/>
              </a:solidFill>
              <a:latin typeface="Century Gothic"/>
              <a:ea typeface="Century Gothic"/>
              <a:cs typeface="Century Gothic"/>
              <a:sym typeface="Century Gothic"/>
            </a:endParaRPr>
          </a:p>
        </p:txBody>
      </p:sp>
      <p:sp>
        <p:nvSpPr>
          <p:cNvPr id="234" name="Google Shape;234;p30"/>
          <p:cNvSpPr txBox="1"/>
          <p:nvPr/>
        </p:nvSpPr>
        <p:spPr>
          <a:xfrm>
            <a:off x="3732575" y="4456200"/>
            <a:ext cx="5509200" cy="6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FF"/>
                </a:solidFill>
                <a:latin typeface="Century Gothic"/>
                <a:ea typeface="Century Gothic"/>
                <a:cs typeface="Century Gothic"/>
                <a:sym typeface="Century Gothic"/>
              </a:rPr>
              <a:t>Verifica se houve colisão usando o método passado, que no caso é o</a:t>
            </a:r>
            <a:r>
              <a:rPr b="1" lang="en" sz="1500">
                <a:solidFill>
                  <a:srgbClr val="0000FF"/>
                </a:solidFill>
                <a:latin typeface="Century Gothic"/>
                <a:ea typeface="Century Gothic"/>
                <a:cs typeface="Century Gothic"/>
                <a:sym typeface="Century Gothic"/>
              </a:rPr>
              <a:t> collide_mask</a:t>
            </a:r>
            <a:r>
              <a:rPr lang="en" sz="1500">
                <a:solidFill>
                  <a:srgbClr val="0000FF"/>
                </a:solidFill>
                <a:latin typeface="Century Gothic"/>
                <a:ea typeface="Century Gothic"/>
                <a:cs typeface="Century Gothic"/>
                <a:sym typeface="Century Gothic"/>
              </a:rPr>
              <a:t>, retornando True ou False. </a:t>
            </a:r>
            <a:endParaRPr sz="1500">
              <a:solidFill>
                <a:srgbClr val="0000FF"/>
              </a:solidFill>
              <a:latin typeface="Century Gothic"/>
              <a:ea typeface="Century Gothic"/>
              <a:cs typeface="Century Gothic"/>
              <a:sym typeface="Century Gothic"/>
            </a:endParaRPr>
          </a:p>
          <a:p>
            <a:pPr indent="0" lvl="0" marL="0" rtl="0" algn="l">
              <a:spcBef>
                <a:spcPts val="0"/>
              </a:spcBef>
              <a:spcAft>
                <a:spcPts val="0"/>
              </a:spcAft>
              <a:buNone/>
            </a:pPr>
            <a:r>
              <a:t/>
            </a:r>
            <a:endParaRPr sz="1500">
              <a:solidFill>
                <a:srgbClr val="0000FF"/>
              </a:solidFill>
              <a:latin typeface="Century Gothic"/>
              <a:ea typeface="Century Gothic"/>
              <a:cs typeface="Century Gothic"/>
              <a:sym typeface="Century Gothic"/>
            </a:endParaRPr>
          </a:p>
          <a:p>
            <a:pPr indent="0" lvl="0" marL="0" rtl="0" algn="l">
              <a:spcBef>
                <a:spcPts val="0"/>
              </a:spcBef>
              <a:spcAft>
                <a:spcPts val="0"/>
              </a:spcAft>
              <a:buNone/>
            </a:pPr>
            <a:r>
              <a:t/>
            </a:r>
            <a:endParaRPr sz="1500">
              <a:solidFill>
                <a:srgbClr val="0000FF"/>
              </a:solidFill>
              <a:latin typeface="Century Gothic"/>
              <a:ea typeface="Century Gothic"/>
              <a:cs typeface="Century Gothic"/>
              <a:sym typeface="Century Gothic"/>
            </a:endParaRPr>
          </a:p>
        </p:txBody>
      </p:sp>
      <p:sp>
        <p:nvSpPr>
          <p:cNvPr id="235" name="Google Shape;235;p30"/>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RELEMBRANDO COMO FUNCIONA </a:t>
            </a:r>
            <a:endParaRPr sz="2900">
              <a:solidFill>
                <a:srgbClr val="1155CC"/>
              </a:solidFill>
              <a:latin typeface="Limelight"/>
              <a:ea typeface="Limelight"/>
              <a:cs typeface="Limelight"/>
              <a:sym typeface="Limelight"/>
            </a:endParaRPr>
          </a:p>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A DETECÇÃO DE COLISÕES</a:t>
            </a:r>
            <a:endParaRPr sz="2900">
              <a:solidFill>
                <a:srgbClr val="1155CC"/>
              </a:solidFill>
              <a:latin typeface="Limelight"/>
              <a:ea typeface="Limelight"/>
              <a:cs typeface="Limelight"/>
              <a:sym typeface="Lime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1"/>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EXERCÍCIO</a:t>
            </a:r>
            <a:endParaRPr sz="2900">
              <a:solidFill>
                <a:srgbClr val="1155CC"/>
              </a:solidFill>
              <a:latin typeface="Limelight"/>
              <a:ea typeface="Limelight"/>
              <a:cs typeface="Limelight"/>
              <a:sym typeface="Limelight"/>
            </a:endParaRPr>
          </a:p>
        </p:txBody>
      </p:sp>
      <p:sp>
        <p:nvSpPr>
          <p:cNvPr id="242" name="Google Shape;242;p31"/>
          <p:cNvSpPr txBox="1"/>
          <p:nvPr/>
        </p:nvSpPr>
        <p:spPr>
          <a:xfrm>
            <a:off x="414338" y="1386113"/>
            <a:ext cx="8315400" cy="2497800"/>
          </a:xfrm>
          <a:prstGeom prst="rect">
            <a:avLst/>
          </a:prstGeom>
          <a:noFill/>
          <a:ln>
            <a:noFill/>
          </a:ln>
        </p:spPr>
        <p:txBody>
          <a:bodyPr anchorCtr="0" anchor="t" bIns="34275" lIns="68575" spcFirstLastPara="1" rIns="68575" wrap="square" tIns="34275">
            <a:noAutofit/>
          </a:bodyPr>
          <a:lstStyle/>
          <a:p>
            <a:pPr indent="-292100" lvl="0" marL="342900" marR="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Implemente a colisão entre tiros e inimigos</a:t>
            </a:r>
            <a:r>
              <a:rPr lang="en" sz="2000">
                <a:solidFill>
                  <a:srgbClr val="1155CC"/>
                </a:solidFill>
                <a:latin typeface="Century Gothic"/>
                <a:ea typeface="Century Gothic"/>
                <a:cs typeface="Century Gothic"/>
                <a:sym typeface="Century Gothic"/>
              </a:rPr>
              <a:t> no método </a:t>
            </a:r>
            <a:r>
              <a:rPr b="1" lang="en" sz="2000">
                <a:solidFill>
                  <a:srgbClr val="1155CC"/>
                </a:solidFill>
                <a:latin typeface="Century Gothic"/>
                <a:ea typeface="Century Gothic"/>
                <a:cs typeface="Century Gothic"/>
                <a:sym typeface="Century Gothic"/>
              </a:rPr>
              <a:t>checarColisoes</a:t>
            </a:r>
            <a:r>
              <a:rPr lang="en" sz="2000">
                <a:solidFill>
                  <a:srgbClr val="1155CC"/>
                </a:solidFill>
                <a:latin typeface="Century Gothic"/>
                <a:ea typeface="Century Gothic"/>
                <a:cs typeface="Century Gothic"/>
                <a:sym typeface="Century Gothic"/>
              </a:rPr>
              <a:t> da classe Tiro (arquivo </a:t>
            </a:r>
            <a:r>
              <a:rPr b="1" lang="en" sz="2000">
                <a:solidFill>
                  <a:srgbClr val="1155CC"/>
                </a:solidFill>
                <a:latin typeface="Century Gothic"/>
                <a:ea typeface="Century Gothic"/>
                <a:cs typeface="Century Gothic"/>
                <a:sym typeface="Century Gothic"/>
              </a:rPr>
              <a:t>Tiro.py</a:t>
            </a:r>
            <a:r>
              <a:rPr lang="en" sz="2000">
                <a:solidFill>
                  <a:srgbClr val="1155CC"/>
                </a:solidFill>
                <a:latin typeface="Century Gothic"/>
                <a:ea typeface="Century Gothic"/>
                <a:cs typeface="Century Gothic"/>
                <a:sym typeface="Century Gothic"/>
              </a:rPr>
              <a:t>)</a:t>
            </a:r>
            <a:r>
              <a:rPr lang="en" sz="2000">
                <a:solidFill>
                  <a:srgbClr val="1155CC"/>
                </a:solidFill>
                <a:latin typeface="Century Gothic"/>
                <a:ea typeface="Century Gothic"/>
                <a:cs typeface="Century Gothic"/>
                <a:sym typeface="Century Gothic"/>
              </a:rPr>
              <a:t>, de acordo com as especificações do Slide 16. </a:t>
            </a:r>
            <a:r>
              <a:rPr b="1" lang="en" sz="2000">
                <a:solidFill>
                  <a:srgbClr val="1155CC"/>
                </a:solidFill>
                <a:latin typeface="Century Gothic"/>
                <a:ea typeface="Century Gothic"/>
                <a:cs typeface="Century Gothic"/>
                <a:sym typeface="Century Gothic"/>
              </a:rPr>
              <a:t>Dica:</a:t>
            </a:r>
            <a:endParaRPr b="1" sz="2000">
              <a:solidFill>
                <a:srgbClr val="1155CC"/>
              </a:solidFill>
              <a:latin typeface="Century Gothic"/>
              <a:ea typeface="Century Gothic"/>
              <a:cs typeface="Century Gothic"/>
              <a:sym typeface="Century Gothic"/>
            </a:endParaRPr>
          </a:p>
          <a:p>
            <a:pPr indent="0" lvl="0" marL="342900" marR="0" rtl="0" algn="just">
              <a:lnSpc>
                <a:spcPct val="115000"/>
              </a:lnSpc>
              <a:spcBef>
                <a:spcPts val="0"/>
              </a:spcBef>
              <a:spcAft>
                <a:spcPts val="0"/>
              </a:spcAft>
              <a:buClr>
                <a:srgbClr val="000000"/>
              </a:buClr>
              <a:buSzPts val="21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p:txBody>
      </p:sp>
      <p:sp>
        <p:nvSpPr>
          <p:cNvPr id="243" name="Google Shape;243;p31"/>
          <p:cNvSpPr/>
          <p:nvPr/>
        </p:nvSpPr>
        <p:spPr>
          <a:xfrm>
            <a:off x="194550" y="2476575"/>
            <a:ext cx="8754900" cy="1576200"/>
          </a:xfrm>
          <a:prstGeom prst="roundRect">
            <a:avLst>
              <a:gd fmla="val 16667" name="adj"/>
            </a:avLst>
          </a:prstGeom>
          <a:solidFill>
            <a:srgbClr val="000000"/>
          </a:solidFill>
          <a:ln cap="flat" cmpd="sng" w="9525">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Roboto Mono"/>
              <a:ea typeface="Roboto Mono"/>
              <a:cs typeface="Roboto Mono"/>
              <a:sym typeface="Roboto Mono"/>
            </a:endParaRPr>
          </a:p>
          <a:p>
            <a:pPr indent="0" lvl="0" marL="0" rtl="0" algn="l">
              <a:spcBef>
                <a:spcPts val="0"/>
              </a:spcBef>
              <a:spcAft>
                <a:spcPts val="0"/>
              </a:spcAft>
              <a:buNone/>
            </a:pPr>
            <a:r>
              <a:t/>
            </a:r>
            <a:endParaRPr sz="1600">
              <a:solidFill>
                <a:schemeClr val="lt1"/>
              </a:solidFill>
              <a:latin typeface="Roboto Mono"/>
              <a:ea typeface="Roboto Mono"/>
              <a:cs typeface="Roboto Mono"/>
              <a:sym typeface="Roboto Mono"/>
            </a:endParaRPr>
          </a:p>
          <a:p>
            <a:pPr indent="0" lvl="0" marL="0" rtl="0" algn="l">
              <a:spcBef>
                <a:spcPts val="0"/>
              </a:spcBef>
              <a:spcAft>
                <a:spcPts val="0"/>
              </a:spcAft>
              <a:buNone/>
            </a:pPr>
            <a:r>
              <a:t/>
            </a:r>
            <a:endParaRPr sz="1600">
              <a:solidFill>
                <a:srgbClr val="26C6DA"/>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200">
                <a:solidFill>
                  <a:srgbClr val="26C6DA"/>
                </a:solidFill>
                <a:latin typeface="Roboto Mono"/>
                <a:ea typeface="Roboto Mono"/>
                <a:cs typeface="Roboto Mono"/>
                <a:sym typeface="Roboto Mono"/>
              </a:rPr>
              <a:t>if self</a:t>
            </a:r>
            <a:r>
              <a:rPr lang="en" sz="1200">
                <a:solidFill>
                  <a:srgbClr val="90A4AE"/>
                </a:solidFill>
                <a:latin typeface="Roboto Mono"/>
                <a:ea typeface="Roboto Mono"/>
                <a:cs typeface="Roboto Mono"/>
                <a:sym typeface="Roboto Mono"/>
              </a:rPr>
              <a:t>.</a:t>
            </a:r>
            <a:r>
              <a:rPr lang="en" sz="1200">
                <a:solidFill>
                  <a:schemeClr val="lt1"/>
                </a:solidFill>
                <a:latin typeface="Roboto Mono"/>
                <a:ea typeface="Roboto Mono"/>
                <a:cs typeface="Roboto Mono"/>
                <a:sym typeface="Roboto Mono"/>
              </a:rPr>
              <a:t>rect.colliderect(objeto1):</a:t>
            </a:r>
            <a:endParaRPr sz="12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lt1"/>
                </a:solidFill>
                <a:latin typeface="Roboto Mono"/>
                <a:ea typeface="Roboto Mono"/>
                <a:cs typeface="Roboto Mono"/>
                <a:sym typeface="Roboto Mono"/>
              </a:rPr>
              <a:t>  colisoes = pygame.spritecollide(objeto1, objeto2, False)</a:t>
            </a:r>
            <a:endParaRPr sz="12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lt1"/>
                </a:solidFill>
                <a:latin typeface="Roboto Mono"/>
                <a:ea typeface="Roboto Mono"/>
                <a:cs typeface="Roboto Mono"/>
                <a:sym typeface="Roboto Mono"/>
              </a:rPr>
              <a:t>  callback = pygame.sprite.collide_mask</a:t>
            </a:r>
            <a:endParaRPr sz="12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lt1"/>
                </a:solidFill>
                <a:latin typeface="Roboto Mono"/>
                <a:ea typeface="Roboto Mono"/>
                <a:cs typeface="Roboto Mono"/>
                <a:sym typeface="Roboto Mono"/>
              </a:rPr>
              <a:t>  colisao = pygame.sprite.spritecollideany(objeto1,colisoes,callback)</a:t>
            </a:r>
            <a:endParaRPr sz="12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1200">
                <a:solidFill>
                  <a:srgbClr val="26C6DA"/>
                </a:solidFill>
                <a:latin typeface="Roboto Mono"/>
                <a:ea typeface="Roboto Mono"/>
                <a:cs typeface="Roboto Mono"/>
                <a:sym typeface="Roboto Mono"/>
              </a:rPr>
              <a:t>  if </a:t>
            </a:r>
            <a:r>
              <a:rPr lang="en" sz="1200">
                <a:solidFill>
                  <a:schemeClr val="lt1"/>
                </a:solidFill>
                <a:latin typeface="Roboto Mono"/>
                <a:ea typeface="Roboto Mono"/>
                <a:cs typeface="Roboto Mono"/>
                <a:sym typeface="Roboto Mono"/>
              </a:rPr>
              <a:t>colisao:</a:t>
            </a:r>
            <a:endParaRPr sz="1200">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lt1"/>
                </a:solidFill>
                <a:latin typeface="Roboto Mono"/>
                <a:ea typeface="Roboto Mono"/>
                <a:cs typeface="Roboto Mono"/>
                <a:sym typeface="Roboto Mono"/>
              </a:rPr>
              <a:t>   </a:t>
            </a:r>
            <a:r>
              <a:rPr lang="en" sz="1200">
                <a:solidFill>
                  <a:srgbClr val="EFEFEF"/>
                </a:solidFill>
                <a:latin typeface="Roboto Mono"/>
                <a:ea typeface="Roboto Mono"/>
                <a:cs typeface="Roboto Mono"/>
                <a:sym typeface="Roboto Mono"/>
              </a:rPr>
              <a:t> </a:t>
            </a:r>
            <a:r>
              <a:rPr lang="en" sz="1200">
                <a:solidFill>
                  <a:srgbClr val="CCCCCC"/>
                </a:solidFill>
                <a:latin typeface="Roboto Mono"/>
                <a:ea typeface="Roboto Mono"/>
                <a:cs typeface="Roboto Mono"/>
                <a:sym typeface="Roboto Mono"/>
              </a:rPr>
              <a:t># fazer uma ação após a identificação de uma colisão</a:t>
            </a:r>
            <a:endParaRPr sz="1200">
              <a:solidFill>
                <a:srgbClr val="CCCCCC"/>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200">
              <a:solidFill>
                <a:srgbClr val="CCCCCC"/>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2000"/>
              <a:buFont typeface="Arial"/>
              <a:buNone/>
            </a:pPr>
            <a:r>
              <a:rPr lang="en" sz="2000">
                <a:solidFill>
                  <a:schemeClr val="lt1"/>
                </a:solidFill>
                <a:latin typeface="Roboto Mono"/>
                <a:ea typeface="Roboto Mono"/>
                <a:cs typeface="Roboto Mono"/>
                <a:sym typeface="Roboto Mono"/>
              </a:rPr>
              <a:t> </a:t>
            </a:r>
            <a:endParaRPr sz="1100">
              <a:solidFill>
                <a:srgbClr val="A9B7C6"/>
              </a:solidFill>
              <a:highlight>
                <a:srgbClr val="2B2B2B"/>
              </a:highlight>
              <a:latin typeface="Courier New"/>
              <a:ea typeface="Courier New"/>
              <a:cs typeface="Courier New"/>
              <a:sym typeface="Courier New"/>
            </a:endParaRPr>
          </a:p>
          <a:p>
            <a:pPr indent="0" lvl="0" marL="0" rtl="0" algn="l">
              <a:spcBef>
                <a:spcPts val="0"/>
              </a:spcBef>
              <a:spcAft>
                <a:spcPts val="0"/>
              </a:spcAft>
              <a:buClr>
                <a:schemeClr val="dk1"/>
              </a:buClr>
              <a:buSzPts val="2000"/>
              <a:buFont typeface="Arial"/>
              <a:buNone/>
            </a:pPr>
            <a:r>
              <a:rPr lang="en" sz="2000">
                <a:solidFill>
                  <a:schemeClr val="lt1"/>
                </a:solidFill>
                <a:latin typeface="Roboto Mono"/>
                <a:ea typeface="Roboto Mono"/>
                <a:cs typeface="Roboto Mono"/>
                <a:sym typeface="Roboto Mono"/>
              </a:rPr>
              <a:t> </a:t>
            </a:r>
            <a:endParaRPr>
              <a:solidFill>
                <a:schemeClr val="dk1"/>
              </a:solidFill>
            </a:endParaRPr>
          </a:p>
        </p:txBody>
      </p:sp>
      <p:pic>
        <p:nvPicPr>
          <p:cNvPr id="244" name="Google Shape;244;p31"/>
          <p:cNvPicPr preferRelativeResize="0"/>
          <p:nvPr/>
        </p:nvPicPr>
        <p:blipFill rotWithShape="1">
          <a:blip r:embed="rId3">
            <a:alphaModFix/>
          </a:blip>
          <a:srcRect b="0" l="0" r="0" t="0"/>
          <a:stretch/>
        </p:blipFill>
        <p:spPr>
          <a:xfrm>
            <a:off x="8140050" y="4167476"/>
            <a:ext cx="976025" cy="976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2"/>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SONORIZAÇÃO</a:t>
            </a:r>
            <a:endParaRPr sz="2900">
              <a:solidFill>
                <a:srgbClr val="1155CC"/>
              </a:solidFill>
              <a:latin typeface="Limelight"/>
              <a:ea typeface="Limelight"/>
              <a:cs typeface="Limelight"/>
              <a:sym typeface="Limelight"/>
            </a:endParaRPr>
          </a:p>
        </p:txBody>
      </p:sp>
      <p:sp>
        <p:nvSpPr>
          <p:cNvPr id="251" name="Google Shape;251;p32"/>
          <p:cNvSpPr txBox="1"/>
          <p:nvPr/>
        </p:nvSpPr>
        <p:spPr>
          <a:xfrm>
            <a:off x="409725" y="1397494"/>
            <a:ext cx="813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Neste momento, nosso jogo está quase finalizado (YAY!!!), mas ainda faltam os efeitos sonoros, tão essenciais para deixar a experiência do usuário completa. </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Para implementar a sonorização, teremos auxílio de alguns métodos próprios do </a:t>
            </a:r>
            <a:r>
              <a:rPr i="1" lang="en" sz="2000">
                <a:solidFill>
                  <a:srgbClr val="1155CC"/>
                </a:solidFill>
                <a:latin typeface="Century Gothic"/>
                <a:ea typeface="Century Gothic"/>
                <a:cs typeface="Century Gothic"/>
                <a:sym typeface="Century Gothic"/>
              </a:rPr>
              <a:t>Pygame</a:t>
            </a:r>
            <a:r>
              <a:rPr lang="en" sz="2000">
                <a:solidFill>
                  <a:srgbClr val="1155CC"/>
                </a:solidFill>
                <a:latin typeface="Century Gothic"/>
                <a:ea typeface="Century Gothic"/>
                <a:cs typeface="Century Gothic"/>
                <a:sym typeface="Century Gothic"/>
              </a:rPr>
              <a:t>.</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p:txBody>
      </p:sp>
      <p:pic>
        <p:nvPicPr>
          <p:cNvPr id="252" name="Google Shape;252;p32"/>
          <p:cNvPicPr preferRelativeResize="0"/>
          <p:nvPr/>
        </p:nvPicPr>
        <p:blipFill rotWithShape="1">
          <a:blip r:embed="rId3">
            <a:alphaModFix/>
          </a:blip>
          <a:srcRect b="0" l="0" r="0" t="0"/>
          <a:stretch/>
        </p:blipFill>
        <p:spPr>
          <a:xfrm>
            <a:off x="7136288" y="3135788"/>
            <a:ext cx="2007713" cy="20077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800"/>
              </a:spcBef>
              <a:spcAft>
                <a:spcPts val="0"/>
              </a:spcAft>
              <a:buSzPts val="3000"/>
              <a:buNone/>
            </a:pPr>
            <a:r>
              <a:t/>
            </a:r>
            <a:endParaRPr/>
          </a:p>
        </p:txBody>
      </p:sp>
      <p:pic>
        <p:nvPicPr>
          <p:cNvPr id="100" name="Google Shape;100;p15"/>
          <p:cNvPicPr preferRelativeResize="0"/>
          <p:nvPr/>
        </p:nvPicPr>
        <p:blipFill rotWithShape="1">
          <a:blip r:embed="rId3">
            <a:alphaModFix/>
          </a:blip>
          <a:srcRect b="0" l="0" r="0" t="0"/>
          <a:stretch/>
        </p:blipFill>
        <p:spPr>
          <a:xfrm>
            <a:off x="1565494" y="-23869"/>
            <a:ext cx="6073886" cy="5253301"/>
          </a:xfrm>
          <a:prstGeom prst="rect">
            <a:avLst/>
          </a:prstGeom>
          <a:noFill/>
          <a:ln>
            <a:noFill/>
          </a:ln>
        </p:spPr>
      </p:pic>
      <p:sp>
        <p:nvSpPr>
          <p:cNvPr id="101" name="Google Shape;101;p15"/>
          <p:cNvSpPr/>
          <p:nvPr/>
        </p:nvSpPr>
        <p:spPr>
          <a:xfrm>
            <a:off x="-27844" y="-50194"/>
            <a:ext cx="1626300" cy="52533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5"/>
          <p:cNvSpPr/>
          <p:nvPr/>
        </p:nvSpPr>
        <p:spPr>
          <a:xfrm>
            <a:off x="7545469" y="-54900"/>
            <a:ext cx="1626300" cy="52533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3"/>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SONORIZAÇÃO</a:t>
            </a:r>
            <a:endParaRPr sz="2900">
              <a:solidFill>
                <a:srgbClr val="1155CC"/>
              </a:solidFill>
              <a:latin typeface="Limelight"/>
              <a:ea typeface="Limelight"/>
              <a:cs typeface="Limelight"/>
              <a:sym typeface="Limelight"/>
            </a:endParaRPr>
          </a:p>
        </p:txBody>
      </p:sp>
      <p:sp>
        <p:nvSpPr>
          <p:cNvPr id="259" name="Google Shape;259;p33"/>
          <p:cNvSpPr txBox="1"/>
          <p:nvPr/>
        </p:nvSpPr>
        <p:spPr>
          <a:xfrm>
            <a:off x="409725" y="1397494"/>
            <a:ext cx="813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Todo o áudio do nosso jogo é regido por uma variável denominada </a:t>
            </a:r>
            <a:r>
              <a:rPr b="1" lang="en" sz="2000">
                <a:solidFill>
                  <a:srgbClr val="1155CC"/>
                </a:solidFill>
                <a:latin typeface="Century Gothic"/>
                <a:ea typeface="Century Gothic"/>
                <a:cs typeface="Century Gothic"/>
                <a:sym typeface="Century Gothic"/>
              </a:rPr>
              <a:t>pygame.mixer</a:t>
            </a:r>
            <a:r>
              <a:rPr lang="en" sz="2000">
                <a:solidFill>
                  <a:srgbClr val="1155CC"/>
                </a:solidFill>
                <a:latin typeface="Century Gothic"/>
                <a:ea typeface="Century Gothic"/>
                <a:cs typeface="Century Gothic"/>
                <a:sym typeface="Century Gothic"/>
              </a:rPr>
              <a:t> que atuará como uma espécie de “rádio” do jogo.</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Este rádio possuirá dois canais, que são denominados </a:t>
            </a:r>
            <a:r>
              <a:rPr b="1" lang="en" sz="2000">
                <a:solidFill>
                  <a:srgbClr val="1155CC"/>
                </a:solidFill>
                <a:latin typeface="Century Gothic"/>
                <a:ea typeface="Century Gothic"/>
                <a:cs typeface="Century Gothic"/>
                <a:sym typeface="Century Gothic"/>
              </a:rPr>
              <a:t>channels</a:t>
            </a:r>
            <a:r>
              <a:rPr lang="en" sz="2000">
                <a:solidFill>
                  <a:srgbClr val="1155CC"/>
                </a:solidFill>
                <a:latin typeface="Century Gothic"/>
                <a:ea typeface="Century Gothic"/>
                <a:cs typeface="Century Gothic"/>
                <a:sym typeface="Century Gothic"/>
              </a:rPr>
              <a:t> para o </a:t>
            </a:r>
            <a:r>
              <a:rPr i="1" lang="en" sz="2000">
                <a:solidFill>
                  <a:srgbClr val="1155CC"/>
                </a:solidFill>
                <a:latin typeface="Century Gothic"/>
                <a:ea typeface="Century Gothic"/>
                <a:cs typeface="Century Gothic"/>
                <a:sym typeface="Century Gothic"/>
              </a:rPr>
              <a:t>Pygame</a:t>
            </a:r>
            <a:r>
              <a:rPr lang="en" sz="2000">
                <a:solidFill>
                  <a:srgbClr val="1155CC"/>
                </a:solidFill>
                <a:latin typeface="Century Gothic"/>
                <a:ea typeface="Century Gothic"/>
                <a:cs typeface="Century Gothic"/>
                <a:sym typeface="Century Gothic"/>
              </a:rPr>
              <a:t>. Basicamente, utilizaremos o </a:t>
            </a:r>
            <a:r>
              <a:rPr i="1" lang="en" sz="2000">
                <a:solidFill>
                  <a:srgbClr val="1155CC"/>
                </a:solidFill>
                <a:latin typeface="Century Gothic"/>
                <a:ea typeface="Century Gothic"/>
                <a:cs typeface="Century Gothic"/>
                <a:sym typeface="Century Gothic"/>
              </a:rPr>
              <a:t>channel 0</a:t>
            </a:r>
            <a:r>
              <a:rPr lang="en" sz="2000">
                <a:solidFill>
                  <a:srgbClr val="1155CC"/>
                </a:solidFill>
                <a:latin typeface="Century Gothic"/>
                <a:ea typeface="Century Gothic"/>
                <a:cs typeface="Century Gothic"/>
                <a:sym typeface="Century Gothic"/>
              </a:rPr>
              <a:t> para tocar a música de fundo de jogo e o </a:t>
            </a:r>
            <a:r>
              <a:rPr i="1" lang="en" sz="2000">
                <a:solidFill>
                  <a:srgbClr val="1155CC"/>
                </a:solidFill>
                <a:latin typeface="Century Gothic"/>
                <a:ea typeface="Century Gothic"/>
                <a:cs typeface="Century Gothic"/>
                <a:sym typeface="Century Gothic"/>
              </a:rPr>
              <a:t>channel 1</a:t>
            </a:r>
            <a:r>
              <a:rPr lang="en" sz="2000">
                <a:solidFill>
                  <a:srgbClr val="1155CC"/>
                </a:solidFill>
                <a:latin typeface="Century Gothic"/>
                <a:ea typeface="Century Gothic"/>
                <a:cs typeface="Century Gothic"/>
                <a:sym typeface="Century Gothic"/>
              </a:rPr>
              <a:t> para tocar efeitos sonoros específicos (como quando o jogador colide com uma vida).</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p:txBody>
      </p:sp>
      <p:pic>
        <p:nvPicPr>
          <p:cNvPr id="260" name="Google Shape;260;p33"/>
          <p:cNvPicPr preferRelativeResize="0"/>
          <p:nvPr/>
        </p:nvPicPr>
        <p:blipFill rotWithShape="1">
          <a:blip r:embed="rId3">
            <a:alphaModFix/>
          </a:blip>
          <a:srcRect b="0" l="0" r="0" t="0"/>
          <a:stretch/>
        </p:blipFill>
        <p:spPr>
          <a:xfrm>
            <a:off x="6584706" y="4254550"/>
            <a:ext cx="2559294" cy="8889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4"/>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SONORIZAÇÃO</a:t>
            </a:r>
            <a:endParaRPr sz="2900">
              <a:solidFill>
                <a:srgbClr val="1155CC"/>
              </a:solidFill>
              <a:latin typeface="Limelight"/>
              <a:ea typeface="Limelight"/>
              <a:cs typeface="Limelight"/>
              <a:sym typeface="Limelight"/>
            </a:endParaRPr>
          </a:p>
        </p:txBody>
      </p:sp>
      <p:sp>
        <p:nvSpPr>
          <p:cNvPr id="267" name="Google Shape;267;p34"/>
          <p:cNvSpPr txBox="1"/>
          <p:nvPr/>
        </p:nvSpPr>
        <p:spPr>
          <a:xfrm>
            <a:off x="83450" y="1397500"/>
            <a:ext cx="906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Utilizaremos dois principais métodos para manipular o som:</a:t>
            </a:r>
            <a:endParaRPr sz="2000">
              <a:solidFill>
                <a:srgbClr val="1155CC"/>
              </a:solidFill>
              <a:latin typeface="Century Gothic"/>
              <a:ea typeface="Century Gothic"/>
              <a:cs typeface="Century Gothic"/>
              <a:sym typeface="Century Gothic"/>
            </a:endParaRPr>
          </a:p>
          <a:p>
            <a:pPr indent="-292100" lvl="1" marL="685800" rtl="0" algn="just">
              <a:lnSpc>
                <a:spcPct val="115000"/>
              </a:lnSpc>
              <a:spcBef>
                <a:spcPts val="0"/>
              </a:spcBef>
              <a:spcAft>
                <a:spcPts val="0"/>
              </a:spcAft>
              <a:buClr>
                <a:srgbClr val="1155CC"/>
              </a:buClr>
              <a:buSzPts val="2000"/>
              <a:buFont typeface="Century Gothic"/>
              <a:buChar char="○"/>
            </a:pPr>
            <a:r>
              <a:rPr b="1" lang="en" sz="2000">
                <a:solidFill>
                  <a:srgbClr val="1155CC"/>
                </a:solidFill>
                <a:latin typeface="Century Gothic"/>
                <a:ea typeface="Century Gothic"/>
                <a:cs typeface="Century Gothic"/>
                <a:sym typeface="Century Gothic"/>
              </a:rPr>
              <a:t>pygame.mixer.Channel(X).play(pygame.mixer.Sound(musica), Y):</a:t>
            </a:r>
            <a:r>
              <a:rPr lang="en" sz="2000">
                <a:solidFill>
                  <a:srgbClr val="1155CC"/>
                </a:solidFill>
                <a:latin typeface="Century Gothic"/>
                <a:ea typeface="Century Gothic"/>
                <a:cs typeface="Century Gothic"/>
                <a:sym typeface="Century Gothic"/>
              </a:rPr>
              <a:t> basicamente, este método faz com que o áudio cujo nome do arquivo está armazenado na variável </a:t>
            </a:r>
            <a:r>
              <a:rPr b="1" lang="en" sz="2000">
                <a:solidFill>
                  <a:srgbClr val="1155CC"/>
                </a:solidFill>
                <a:latin typeface="Century Gothic"/>
                <a:ea typeface="Century Gothic"/>
                <a:cs typeface="Century Gothic"/>
                <a:sym typeface="Century Gothic"/>
              </a:rPr>
              <a:t>musica</a:t>
            </a:r>
            <a:r>
              <a:rPr lang="en" sz="2000">
                <a:solidFill>
                  <a:srgbClr val="1155CC"/>
                </a:solidFill>
                <a:latin typeface="Century Gothic"/>
                <a:ea typeface="Century Gothic"/>
                <a:cs typeface="Century Gothic"/>
                <a:sym typeface="Century Gothic"/>
              </a:rPr>
              <a:t> seja tocado no canal de número </a:t>
            </a:r>
            <a:r>
              <a:rPr b="1" lang="en" sz="2000">
                <a:solidFill>
                  <a:srgbClr val="1155CC"/>
                </a:solidFill>
                <a:latin typeface="Century Gothic"/>
                <a:ea typeface="Century Gothic"/>
                <a:cs typeface="Century Gothic"/>
                <a:sym typeface="Century Gothic"/>
              </a:rPr>
              <a:t>X</a:t>
            </a:r>
            <a:r>
              <a:rPr lang="en" sz="2000">
                <a:solidFill>
                  <a:srgbClr val="1155CC"/>
                </a:solidFill>
                <a:latin typeface="Century Gothic"/>
                <a:ea typeface="Century Gothic"/>
                <a:cs typeface="Century Gothic"/>
                <a:sym typeface="Century Gothic"/>
              </a:rPr>
              <a:t>. O valor </a:t>
            </a:r>
            <a:r>
              <a:rPr b="1" lang="en" sz="2000">
                <a:solidFill>
                  <a:srgbClr val="1155CC"/>
                </a:solidFill>
                <a:latin typeface="Century Gothic"/>
                <a:ea typeface="Century Gothic"/>
                <a:cs typeface="Century Gothic"/>
                <a:sym typeface="Century Gothic"/>
              </a:rPr>
              <a:t>Y</a:t>
            </a:r>
            <a:r>
              <a:rPr lang="en" sz="2000">
                <a:solidFill>
                  <a:srgbClr val="1155CC"/>
                </a:solidFill>
                <a:latin typeface="Century Gothic"/>
                <a:ea typeface="Century Gothic"/>
                <a:cs typeface="Century Gothic"/>
                <a:sym typeface="Century Gothic"/>
              </a:rPr>
              <a:t> indica se a música deve ser tocada apenas uma vez, o que ocorre para Y=0; ou se a música deve ficar repetindo para sempre, </a:t>
            </a:r>
            <a:r>
              <a:rPr lang="en" sz="2000">
                <a:solidFill>
                  <a:srgbClr val="1155CC"/>
                </a:solidFill>
                <a:latin typeface="Century Gothic"/>
                <a:ea typeface="Century Gothic"/>
                <a:cs typeface="Century Gothic"/>
                <a:sym typeface="Century Gothic"/>
              </a:rPr>
              <a:t>o que ocorre para Y= -1.</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p:txBody>
      </p:sp>
      <p:pic>
        <p:nvPicPr>
          <p:cNvPr id="268" name="Google Shape;268;p34"/>
          <p:cNvPicPr preferRelativeResize="0"/>
          <p:nvPr/>
        </p:nvPicPr>
        <p:blipFill rotWithShape="1">
          <a:blip r:embed="rId3">
            <a:alphaModFix/>
          </a:blip>
          <a:srcRect b="0" l="0" r="0" t="0"/>
          <a:stretch/>
        </p:blipFill>
        <p:spPr>
          <a:xfrm>
            <a:off x="6461182" y="4312444"/>
            <a:ext cx="2682809" cy="83105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5"/>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SONORIZAÇÃO</a:t>
            </a:r>
            <a:endParaRPr sz="2900">
              <a:solidFill>
                <a:srgbClr val="1155CC"/>
              </a:solidFill>
              <a:latin typeface="Limelight"/>
              <a:ea typeface="Limelight"/>
              <a:cs typeface="Limelight"/>
              <a:sym typeface="Limelight"/>
            </a:endParaRPr>
          </a:p>
        </p:txBody>
      </p:sp>
      <p:sp>
        <p:nvSpPr>
          <p:cNvPr id="275" name="Google Shape;275;p35"/>
          <p:cNvSpPr txBox="1"/>
          <p:nvPr/>
        </p:nvSpPr>
        <p:spPr>
          <a:xfrm>
            <a:off x="83450" y="1397500"/>
            <a:ext cx="906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Utilizaremos dois principais métodos para manipular o som:</a:t>
            </a:r>
            <a:endParaRPr sz="2000">
              <a:solidFill>
                <a:srgbClr val="1155CC"/>
              </a:solidFill>
              <a:latin typeface="Century Gothic"/>
              <a:ea typeface="Century Gothic"/>
              <a:cs typeface="Century Gothic"/>
              <a:sym typeface="Century Gothic"/>
            </a:endParaRPr>
          </a:p>
          <a:p>
            <a:pPr indent="-292100" lvl="1" marL="685800" rtl="0" algn="just">
              <a:lnSpc>
                <a:spcPct val="115000"/>
              </a:lnSpc>
              <a:spcBef>
                <a:spcPts val="0"/>
              </a:spcBef>
              <a:spcAft>
                <a:spcPts val="0"/>
              </a:spcAft>
              <a:buClr>
                <a:srgbClr val="1155CC"/>
              </a:buClr>
              <a:buSzPts val="2000"/>
              <a:buFont typeface="Century Gothic"/>
              <a:buChar char="○"/>
            </a:pPr>
            <a:r>
              <a:rPr b="1" lang="en" sz="2000">
                <a:solidFill>
                  <a:srgbClr val="1155CC"/>
                </a:solidFill>
                <a:latin typeface="Century Gothic"/>
                <a:ea typeface="Century Gothic"/>
                <a:cs typeface="Century Gothic"/>
                <a:sym typeface="Century Gothic"/>
              </a:rPr>
              <a:t>pygame.mixer.Channel(X).set_volume(Z): </a:t>
            </a:r>
            <a:r>
              <a:rPr lang="en" sz="2000">
                <a:solidFill>
                  <a:srgbClr val="1155CC"/>
                </a:solidFill>
                <a:latin typeface="Century Gothic"/>
                <a:ea typeface="Century Gothic"/>
                <a:cs typeface="Century Gothic"/>
                <a:sym typeface="Century Gothic"/>
              </a:rPr>
              <a:t>altera o volume do som que está sendo tocado no channel de número</a:t>
            </a:r>
            <a:r>
              <a:rPr b="1" lang="en" sz="2000">
                <a:solidFill>
                  <a:srgbClr val="1155CC"/>
                </a:solidFill>
                <a:latin typeface="Century Gothic"/>
                <a:ea typeface="Century Gothic"/>
                <a:cs typeface="Century Gothic"/>
                <a:sym typeface="Century Gothic"/>
              </a:rPr>
              <a:t> X </a:t>
            </a:r>
            <a:r>
              <a:rPr lang="en" sz="2000">
                <a:solidFill>
                  <a:srgbClr val="1155CC"/>
                </a:solidFill>
                <a:latin typeface="Century Gothic"/>
                <a:ea typeface="Century Gothic"/>
                <a:cs typeface="Century Gothic"/>
                <a:sym typeface="Century Gothic"/>
              </a:rPr>
              <a:t>para a intensidade </a:t>
            </a:r>
            <a:r>
              <a:rPr b="1" lang="en" sz="2000">
                <a:solidFill>
                  <a:srgbClr val="1155CC"/>
                </a:solidFill>
                <a:latin typeface="Century Gothic"/>
                <a:ea typeface="Century Gothic"/>
                <a:cs typeface="Century Gothic"/>
                <a:sym typeface="Century Gothic"/>
              </a:rPr>
              <a:t>Z</a:t>
            </a:r>
            <a:r>
              <a:rPr lang="en" sz="2000">
                <a:solidFill>
                  <a:srgbClr val="1155CC"/>
                </a:solidFill>
                <a:latin typeface="Century Gothic"/>
                <a:ea typeface="Century Gothic"/>
                <a:cs typeface="Century Gothic"/>
                <a:sym typeface="Century Gothic"/>
              </a:rPr>
              <a:t>. Basicamente, </a:t>
            </a:r>
            <a:r>
              <a:rPr b="1" lang="en" sz="2000">
                <a:solidFill>
                  <a:srgbClr val="1155CC"/>
                </a:solidFill>
                <a:latin typeface="Century Gothic"/>
                <a:ea typeface="Century Gothic"/>
                <a:cs typeface="Century Gothic"/>
                <a:sym typeface="Century Gothic"/>
              </a:rPr>
              <a:t>Z</a:t>
            </a:r>
            <a:r>
              <a:rPr lang="en" sz="2000">
                <a:solidFill>
                  <a:srgbClr val="1155CC"/>
                </a:solidFill>
                <a:latin typeface="Century Gothic"/>
                <a:ea typeface="Century Gothic"/>
                <a:cs typeface="Century Gothic"/>
                <a:sym typeface="Century Gothic"/>
              </a:rPr>
              <a:t> varia entre 0 e 1, sendo Z=0 sem som e Z=1 som no volume máximo.</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p:txBody>
      </p:sp>
      <p:pic>
        <p:nvPicPr>
          <p:cNvPr id="276" name="Google Shape;276;p35"/>
          <p:cNvPicPr preferRelativeResize="0"/>
          <p:nvPr/>
        </p:nvPicPr>
        <p:blipFill rotWithShape="1">
          <a:blip r:embed="rId3">
            <a:alphaModFix/>
          </a:blip>
          <a:srcRect b="0" l="0" r="0" t="0"/>
          <a:stretch/>
        </p:blipFill>
        <p:spPr>
          <a:xfrm>
            <a:off x="7157401" y="3653575"/>
            <a:ext cx="1986600" cy="1489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6"/>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SONORIZAÇÃO</a:t>
            </a:r>
            <a:endParaRPr sz="2900">
              <a:solidFill>
                <a:srgbClr val="1155CC"/>
              </a:solidFill>
              <a:latin typeface="Limelight"/>
              <a:ea typeface="Limelight"/>
              <a:cs typeface="Limelight"/>
              <a:sym typeface="Limelight"/>
            </a:endParaRPr>
          </a:p>
        </p:txBody>
      </p:sp>
      <p:sp>
        <p:nvSpPr>
          <p:cNvPr id="283" name="Google Shape;283;p36"/>
          <p:cNvSpPr txBox="1"/>
          <p:nvPr/>
        </p:nvSpPr>
        <p:spPr>
          <a:xfrm>
            <a:off x="409725" y="1397494"/>
            <a:ext cx="813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O primeiro método que implementaremos na classe </a:t>
            </a:r>
            <a:r>
              <a:rPr b="1" lang="en" sz="2000">
                <a:solidFill>
                  <a:srgbClr val="1155CC"/>
                </a:solidFill>
                <a:latin typeface="Century Gothic"/>
                <a:ea typeface="Century Gothic"/>
                <a:cs typeface="Century Gothic"/>
                <a:sym typeface="Century Gothic"/>
              </a:rPr>
              <a:t>AdministradorDeAudio</a:t>
            </a:r>
            <a:r>
              <a:rPr lang="en" sz="2000">
                <a:solidFill>
                  <a:srgbClr val="1155CC"/>
                </a:solidFill>
                <a:latin typeface="Century Gothic"/>
                <a:ea typeface="Century Gothic"/>
                <a:cs typeface="Century Gothic"/>
                <a:sym typeface="Century Gothic"/>
              </a:rPr>
              <a:t> (arquivo </a:t>
            </a:r>
            <a:r>
              <a:rPr b="1" lang="en" sz="2000">
                <a:solidFill>
                  <a:srgbClr val="1155CC"/>
                </a:solidFill>
                <a:latin typeface="Century Gothic"/>
                <a:ea typeface="Century Gothic"/>
                <a:cs typeface="Century Gothic"/>
                <a:sym typeface="Century Gothic"/>
              </a:rPr>
              <a:t>AdministradorDeAudio.py</a:t>
            </a:r>
            <a:r>
              <a:rPr lang="en" sz="2000">
                <a:solidFill>
                  <a:srgbClr val="1155CC"/>
                </a:solidFill>
                <a:latin typeface="Century Gothic"/>
                <a:ea typeface="Century Gothic"/>
                <a:cs typeface="Century Gothic"/>
                <a:sym typeface="Century Gothic"/>
              </a:rPr>
              <a:t>) é o </a:t>
            </a:r>
            <a:r>
              <a:rPr b="1" lang="en" sz="2000">
                <a:solidFill>
                  <a:srgbClr val="1155CC"/>
                </a:solidFill>
                <a:latin typeface="Century Gothic"/>
                <a:ea typeface="Century Gothic"/>
                <a:cs typeface="Century Gothic"/>
                <a:sym typeface="Century Gothic"/>
              </a:rPr>
              <a:t>tocarMusicaDeFundo</a:t>
            </a:r>
            <a:r>
              <a:rPr lang="en" sz="2000">
                <a:solidFill>
                  <a:srgbClr val="1155CC"/>
                </a:solidFill>
                <a:latin typeface="Century Gothic"/>
                <a:ea typeface="Century Gothic"/>
                <a:cs typeface="Century Gothic"/>
                <a:sym typeface="Century Gothic"/>
              </a:rPr>
              <a:t>. </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Para fazer isso, basicamente, verificaremos se o áudio do jogo está ativado, isto é, se a variável </a:t>
            </a:r>
            <a:r>
              <a:rPr b="1" lang="en" sz="2000">
                <a:solidFill>
                  <a:srgbClr val="1155CC"/>
                </a:solidFill>
                <a:latin typeface="Century Gothic"/>
                <a:ea typeface="Century Gothic"/>
                <a:cs typeface="Century Gothic"/>
                <a:sym typeface="Century Gothic"/>
              </a:rPr>
              <a:t>game.comAudio</a:t>
            </a:r>
            <a:r>
              <a:rPr lang="en" sz="2000">
                <a:solidFill>
                  <a:srgbClr val="1155CC"/>
                </a:solidFill>
                <a:latin typeface="Century Gothic"/>
                <a:ea typeface="Century Gothic"/>
                <a:cs typeface="Century Gothic"/>
                <a:sym typeface="Century Gothic"/>
              </a:rPr>
              <a:t> é verdadeira e, se isso ocorrer, chamaremos o método </a:t>
            </a:r>
            <a:r>
              <a:rPr b="1" lang="en" sz="2000">
                <a:solidFill>
                  <a:srgbClr val="1155CC"/>
                </a:solidFill>
                <a:latin typeface="Century Gothic"/>
                <a:ea typeface="Century Gothic"/>
                <a:cs typeface="Century Gothic"/>
                <a:sym typeface="Century Gothic"/>
              </a:rPr>
              <a:t>play</a:t>
            </a:r>
            <a:r>
              <a:rPr lang="en" sz="2000">
                <a:solidFill>
                  <a:srgbClr val="1155CC"/>
                </a:solidFill>
                <a:latin typeface="Century Gothic"/>
                <a:ea typeface="Century Gothic"/>
                <a:cs typeface="Century Gothic"/>
                <a:sym typeface="Century Gothic"/>
              </a:rPr>
              <a:t> para tocar a música de fundo, bem como colocaremos o volume do canal de música de fundo (</a:t>
            </a:r>
            <a:r>
              <a:rPr i="1" lang="en" sz="2000">
                <a:solidFill>
                  <a:srgbClr val="1155CC"/>
                </a:solidFill>
                <a:latin typeface="Century Gothic"/>
                <a:ea typeface="Century Gothic"/>
                <a:cs typeface="Century Gothic"/>
                <a:sym typeface="Century Gothic"/>
              </a:rPr>
              <a:t>channel 0</a:t>
            </a:r>
            <a:r>
              <a:rPr lang="en" sz="2000">
                <a:solidFill>
                  <a:srgbClr val="1155CC"/>
                </a:solidFill>
                <a:latin typeface="Century Gothic"/>
                <a:ea typeface="Century Gothic"/>
                <a:cs typeface="Century Gothic"/>
                <a:sym typeface="Century Gothic"/>
              </a:rPr>
              <a:t>) para trabalhar em volume máximo.</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p:txBody>
      </p:sp>
      <p:pic>
        <p:nvPicPr>
          <p:cNvPr id="284" name="Google Shape;284;p36"/>
          <p:cNvPicPr preferRelativeResize="0"/>
          <p:nvPr/>
        </p:nvPicPr>
        <p:blipFill rotWithShape="1">
          <a:blip r:embed="rId3">
            <a:alphaModFix/>
          </a:blip>
          <a:srcRect b="0" l="0" r="0" t="0"/>
          <a:stretch/>
        </p:blipFill>
        <p:spPr>
          <a:xfrm>
            <a:off x="8167975" y="24526"/>
            <a:ext cx="976025" cy="976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7"/>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SONORIZAÇÃO</a:t>
            </a:r>
            <a:endParaRPr sz="2900">
              <a:solidFill>
                <a:srgbClr val="1155CC"/>
              </a:solidFill>
              <a:latin typeface="Limelight"/>
              <a:ea typeface="Limelight"/>
              <a:cs typeface="Limelight"/>
              <a:sym typeface="Limelight"/>
            </a:endParaRPr>
          </a:p>
        </p:txBody>
      </p:sp>
      <p:sp>
        <p:nvSpPr>
          <p:cNvPr id="291" name="Google Shape;291;p37"/>
          <p:cNvSpPr txBox="1"/>
          <p:nvPr/>
        </p:nvSpPr>
        <p:spPr>
          <a:xfrm>
            <a:off x="409725" y="1397494"/>
            <a:ext cx="813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Este código deve ser transcrito para o seu jogo!</a:t>
            </a:r>
            <a:endParaRPr sz="2000">
              <a:solidFill>
                <a:srgbClr val="1155CC"/>
              </a:solidFill>
              <a:latin typeface="Century Gothic"/>
              <a:ea typeface="Century Gothic"/>
              <a:cs typeface="Century Gothic"/>
              <a:sym typeface="Century Gothic"/>
            </a:endParaRPr>
          </a:p>
        </p:txBody>
      </p:sp>
      <p:sp>
        <p:nvSpPr>
          <p:cNvPr id="292" name="Google Shape;292;p37"/>
          <p:cNvSpPr/>
          <p:nvPr/>
        </p:nvSpPr>
        <p:spPr>
          <a:xfrm>
            <a:off x="130163" y="1878206"/>
            <a:ext cx="8883600" cy="1359600"/>
          </a:xfrm>
          <a:prstGeom prst="roundRect">
            <a:avLst>
              <a:gd fmla="val 16667" name="adj"/>
            </a:avLst>
          </a:prstGeom>
          <a:solidFill>
            <a:srgbClr val="000000"/>
          </a:solidFill>
          <a:ln cap="flat" cmpd="sng" w="9525">
            <a:solidFill>
              <a:srgbClr val="38761D"/>
            </a:solidFill>
            <a:prstDash val="solid"/>
            <a:round/>
            <a:headEnd len="sm" w="sm" type="none"/>
            <a:tailEnd len="sm" w="sm" type="none"/>
          </a:ln>
        </p:spPr>
        <p:txBody>
          <a:bodyPr anchorCtr="0" anchor="ctr" bIns="68575" lIns="68575" spcFirstLastPara="1" rIns="68575" wrap="square" tIns="68575">
            <a:noAutofit/>
          </a:bodyPr>
          <a:lstStyle/>
          <a:p>
            <a:pPr indent="0" lvl="0" marL="0" rtl="0" algn="l">
              <a:lnSpc>
                <a:spcPct val="100000"/>
              </a:lnSpc>
              <a:spcBef>
                <a:spcPts val="0"/>
              </a:spcBef>
              <a:spcAft>
                <a:spcPts val="0"/>
              </a:spcAft>
              <a:buClr>
                <a:schemeClr val="dk1"/>
              </a:buClr>
              <a:buSzPts val="800"/>
              <a:buFont typeface="Arial"/>
              <a:buNone/>
            </a:pPr>
            <a:r>
              <a:t/>
            </a:r>
            <a:endParaRPr sz="105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1050">
                <a:solidFill>
                  <a:srgbClr val="4DD0E1"/>
                </a:solidFill>
                <a:latin typeface="Roboto Mono"/>
                <a:ea typeface="Roboto Mono"/>
                <a:cs typeface="Roboto Mono"/>
                <a:sym typeface="Roboto Mono"/>
              </a:rPr>
              <a:t>def</a:t>
            </a:r>
            <a:r>
              <a:rPr lang="en" sz="1050">
                <a:solidFill>
                  <a:srgbClr val="ECEFF1"/>
                </a:solidFill>
                <a:latin typeface="Roboto Mono"/>
                <a:ea typeface="Roboto Mono"/>
                <a:cs typeface="Roboto Mono"/>
                <a:sym typeface="Roboto Mono"/>
              </a:rPr>
              <a:t> tocarMusicaDeFundo(self, musica, game):</a:t>
            </a:r>
            <a:endParaRPr sz="105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1050">
                <a:solidFill>
                  <a:srgbClr val="ECEFF1"/>
                </a:solidFill>
                <a:latin typeface="Roboto Mono"/>
                <a:ea typeface="Roboto Mono"/>
                <a:cs typeface="Roboto Mono"/>
                <a:sym typeface="Roboto Mono"/>
              </a:rPr>
              <a:t>    </a:t>
            </a:r>
            <a:r>
              <a:rPr lang="en" sz="1050">
                <a:solidFill>
                  <a:srgbClr val="F06292"/>
                </a:solidFill>
                <a:latin typeface="Roboto Mono"/>
                <a:ea typeface="Roboto Mono"/>
                <a:cs typeface="Roboto Mono"/>
                <a:sym typeface="Roboto Mono"/>
              </a:rPr>
              <a:t># lembrar de checar se o jogo esta com audio ou nao</a:t>
            </a:r>
            <a:endParaRPr sz="105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1050">
                <a:solidFill>
                  <a:srgbClr val="ECEFF1"/>
                </a:solidFill>
                <a:latin typeface="Roboto Mono"/>
                <a:ea typeface="Roboto Mono"/>
                <a:cs typeface="Roboto Mono"/>
                <a:sym typeface="Roboto Mono"/>
              </a:rPr>
              <a:t>    </a:t>
            </a:r>
            <a:r>
              <a:rPr lang="en" sz="1050">
                <a:solidFill>
                  <a:srgbClr val="F06292"/>
                </a:solidFill>
                <a:latin typeface="Roboto Mono"/>
                <a:ea typeface="Roboto Mono"/>
                <a:cs typeface="Roboto Mono"/>
                <a:sym typeface="Roboto Mono"/>
              </a:rPr>
              <a:t># usar 1 canal para a musica de fundo e outro para os efeitos sonoros</a:t>
            </a:r>
            <a:endParaRPr sz="105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1050">
                <a:solidFill>
                  <a:srgbClr val="ECEFF1"/>
                </a:solidFill>
                <a:latin typeface="Roboto Mono"/>
                <a:ea typeface="Roboto Mono"/>
                <a:cs typeface="Roboto Mono"/>
                <a:sym typeface="Roboto Mono"/>
              </a:rPr>
              <a:t>    </a:t>
            </a:r>
            <a:r>
              <a:rPr lang="en" sz="1050">
                <a:solidFill>
                  <a:srgbClr val="4DD0E1"/>
                </a:solidFill>
                <a:latin typeface="Roboto Mono"/>
                <a:ea typeface="Roboto Mono"/>
                <a:cs typeface="Roboto Mono"/>
                <a:sym typeface="Roboto Mono"/>
              </a:rPr>
              <a:t>if</a:t>
            </a:r>
            <a:r>
              <a:rPr lang="en" sz="1050">
                <a:solidFill>
                  <a:srgbClr val="ECEFF1"/>
                </a:solidFill>
                <a:latin typeface="Roboto Mono"/>
                <a:ea typeface="Roboto Mono"/>
                <a:cs typeface="Roboto Mono"/>
                <a:sym typeface="Roboto Mono"/>
              </a:rPr>
              <a:t> (game.comAudio):</a:t>
            </a:r>
            <a:endParaRPr sz="105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1050">
                <a:solidFill>
                  <a:srgbClr val="ECEFF1"/>
                </a:solidFill>
                <a:latin typeface="Roboto Mono"/>
                <a:ea typeface="Roboto Mono"/>
                <a:cs typeface="Roboto Mono"/>
                <a:sym typeface="Roboto Mono"/>
              </a:rPr>
              <a:t>        pygame.mixer.</a:t>
            </a:r>
            <a:r>
              <a:rPr lang="en" sz="1050">
                <a:solidFill>
                  <a:srgbClr val="CE93D8"/>
                </a:solidFill>
                <a:latin typeface="Roboto Mono"/>
                <a:ea typeface="Roboto Mono"/>
                <a:cs typeface="Roboto Mono"/>
                <a:sym typeface="Roboto Mono"/>
              </a:rPr>
              <a:t>Channel</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0</a:t>
            </a:r>
            <a:r>
              <a:rPr lang="en" sz="1050">
                <a:solidFill>
                  <a:srgbClr val="ECEFF1"/>
                </a:solidFill>
                <a:latin typeface="Roboto Mono"/>
                <a:ea typeface="Roboto Mono"/>
                <a:cs typeface="Roboto Mono"/>
                <a:sym typeface="Roboto Mono"/>
              </a:rPr>
              <a:t>).play(pygame.mixer.</a:t>
            </a:r>
            <a:r>
              <a:rPr lang="en" sz="1050">
                <a:solidFill>
                  <a:srgbClr val="CE93D8"/>
                </a:solidFill>
                <a:latin typeface="Roboto Mono"/>
                <a:ea typeface="Roboto Mono"/>
                <a:cs typeface="Roboto Mono"/>
                <a:sym typeface="Roboto Mono"/>
              </a:rPr>
              <a:t>Sound</a:t>
            </a:r>
            <a:r>
              <a:rPr lang="en" sz="1050">
                <a:solidFill>
                  <a:srgbClr val="ECEFF1"/>
                </a:solidFill>
                <a:latin typeface="Roboto Mono"/>
                <a:ea typeface="Roboto Mono"/>
                <a:cs typeface="Roboto Mono"/>
                <a:sym typeface="Roboto Mono"/>
              </a:rPr>
              <a:t>(musica), -</a:t>
            </a:r>
            <a:r>
              <a:rPr lang="en" sz="1050">
                <a:solidFill>
                  <a:srgbClr val="FBC02D"/>
                </a:solidFill>
                <a:latin typeface="Roboto Mono"/>
                <a:ea typeface="Roboto Mono"/>
                <a:cs typeface="Roboto Mono"/>
                <a:sym typeface="Roboto Mono"/>
              </a:rPr>
              <a:t>1</a:t>
            </a:r>
            <a:r>
              <a:rPr lang="en" sz="1050">
                <a:solidFill>
                  <a:srgbClr val="ECEFF1"/>
                </a:solidFill>
                <a:latin typeface="Roboto Mono"/>
                <a:ea typeface="Roboto Mono"/>
                <a:cs typeface="Roboto Mono"/>
                <a:sym typeface="Roboto Mono"/>
              </a:rPr>
              <a:t>)</a:t>
            </a:r>
            <a:endParaRPr sz="105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050">
                <a:solidFill>
                  <a:srgbClr val="ECEFF1"/>
                </a:solidFill>
                <a:latin typeface="Roboto Mono"/>
                <a:ea typeface="Roboto Mono"/>
                <a:cs typeface="Roboto Mono"/>
                <a:sym typeface="Roboto Mono"/>
              </a:rPr>
              <a:t>        pygame.mixer.</a:t>
            </a:r>
            <a:r>
              <a:rPr lang="en" sz="1050">
                <a:solidFill>
                  <a:srgbClr val="CE93D8"/>
                </a:solidFill>
                <a:latin typeface="Roboto Mono"/>
                <a:ea typeface="Roboto Mono"/>
                <a:cs typeface="Roboto Mono"/>
                <a:sym typeface="Roboto Mono"/>
              </a:rPr>
              <a:t>Channel</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0</a:t>
            </a:r>
            <a:r>
              <a:rPr lang="en" sz="1050">
                <a:solidFill>
                  <a:srgbClr val="ECEFF1"/>
                </a:solidFill>
                <a:latin typeface="Roboto Mono"/>
                <a:ea typeface="Roboto Mono"/>
                <a:cs typeface="Roboto Mono"/>
                <a:sym typeface="Roboto Mono"/>
              </a:rPr>
              <a:t>).set_volume(</a:t>
            </a:r>
            <a:r>
              <a:rPr lang="en" sz="1050">
                <a:solidFill>
                  <a:srgbClr val="FBC02D"/>
                </a:solidFill>
                <a:latin typeface="Roboto Mono"/>
                <a:ea typeface="Roboto Mono"/>
                <a:cs typeface="Roboto Mono"/>
                <a:sym typeface="Roboto Mono"/>
              </a:rPr>
              <a:t>1</a:t>
            </a:r>
            <a:r>
              <a:rPr lang="en" sz="1050">
                <a:solidFill>
                  <a:srgbClr val="ECEFF1"/>
                </a:solidFill>
                <a:latin typeface="Roboto Mono"/>
                <a:ea typeface="Roboto Mono"/>
                <a:cs typeface="Roboto Mono"/>
                <a:sym typeface="Roboto Mono"/>
              </a:rPr>
              <a:t>)</a:t>
            </a:r>
            <a:endParaRPr sz="100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t/>
            </a:r>
            <a:endParaRPr sz="1000">
              <a:solidFill>
                <a:srgbClr val="4DD0E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sz="1000">
              <a:solidFill>
                <a:srgbClr val="4DD0E1"/>
              </a:solidFill>
              <a:latin typeface="Roboto Mono"/>
              <a:ea typeface="Roboto Mono"/>
              <a:cs typeface="Roboto Mono"/>
              <a:sym typeface="Roboto Mono"/>
            </a:endParaRPr>
          </a:p>
        </p:txBody>
      </p:sp>
      <p:pic>
        <p:nvPicPr>
          <p:cNvPr id="293" name="Google Shape;293;p37"/>
          <p:cNvPicPr preferRelativeResize="0"/>
          <p:nvPr/>
        </p:nvPicPr>
        <p:blipFill rotWithShape="1">
          <a:blip r:embed="rId3">
            <a:alphaModFix/>
          </a:blip>
          <a:srcRect b="0" l="0" r="0" t="0"/>
          <a:stretch/>
        </p:blipFill>
        <p:spPr>
          <a:xfrm>
            <a:off x="6461182" y="4312444"/>
            <a:ext cx="2682809" cy="83105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8"/>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SONORIZAÇÃO</a:t>
            </a:r>
            <a:endParaRPr sz="2900">
              <a:solidFill>
                <a:srgbClr val="1155CC"/>
              </a:solidFill>
              <a:latin typeface="Limelight"/>
              <a:ea typeface="Limelight"/>
              <a:cs typeface="Limelight"/>
              <a:sym typeface="Limelight"/>
            </a:endParaRPr>
          </a:p>
        </p:txBody>
      </p:sp>
      <p:sp>
        <p:nvSpPr>
          <p:cNvPr id="300" name="Google Shape;300;p38"/>
          <p:cNvSpPr txBox="1"/>
          <p:nvPr/>
        </p:nvSpPr>
        <p:spPr>
          <a:xfrm>
            <a:off x="409725" y="1226044"/>
            <a:ext cx="813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Para que a música de fundo toque, de fato, é preciso chamar o método </a:t>
            </a:r>
            <a:r>
              <a:rPr b="1" lang="en" sz="2100">
                <a:solidFill>
                  <a:srgbClr val="1155CC"/>
                </a:solidFill>
                <a:latin typeface="Century Gothic"/>
                <a:ea typeface="Century Gothic"/>
                <a:cs typeface="Century Gothic"/>
                <a:sym typeface="Century Gothic"/>
              </a:rPr>
              <a:t>tocarMusicaDeFundo</a:t>
            </a:r>
            <a:r>
              <a:rPr lang="en" sz="2000">
                <a:solidFill>
                  <a:srgbClr val="1155CC"/>
                </a:solidFill>
                <a:latin typeface="Century Gothic"/>
                <a:ea typeface="Century Gothic"/>
                <a:cs typeface="Century Gothic"/>
                <a:sym typeface="Century Gothic"/>
              </a:rPr>
              <a:t>, nos construtores de todas as telas do jogo.</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Este código deve ser transcrito para o seu jogo nos construtores das telas: </a:t>
            </a:r>
            <a:r>
              <a:rPr b="1" lang="en" sz="2000">
                <a:solidFill>
                  <a:srgbClr val="1155CC"/>
                </a:solidFill>
                <a:latin typeface="Century Gothic"/>
                <a:ea typeface="Century Gothic"/>
                <a:cs typeface="Century Gothic"/>
                <a:sym typeface="Century Gothic"/>
              </a:rPr>
              <a:t>TelaDeInicio</a:t>
            </a:r>
            <a:r>
              <a:rPr lang="en" sz="2000">
                <a:solidFill>
                  <a:srgbClr val="1155CC"/>
                </a:solidFill>
                <a:latin typeface="Century Gothic"/>
                <a:ea typeface="Century Gothic"/>
                <a:cs typeface="Century Gothic"/>
                <a:sym typeface="Century Gothic"/>
              </a:rPr>
              <a:t>, </a:t>
            </a:r>
            <a:r>
              <a:rPr b="1" lang="en" sz="2000">
                <a:solidFill>
                  <a:srgbClr val="1155CC"/>
                </a:solidFill>
                <a:latin typeface="Century Gothic"/>
                <a:ea typeface="Century Gothic"/>
                <a:cs typeface="Century Gothic"/>
                <a:sym typeface="Century Gothic"/>
              </a:rPr>
              <a:t>TelaDeInstrucoes</a:t>
            </a:r>
            <a:r>
              <a:rPr lang="en" sz="2000">
                <a:solidFill>
                  <a:srgbClr val="1155CC"/>
                </a:solidFill>
                <a:latin typeface="Century Gothic"/>
                <a:ea typeface="Century Gothic"/>
                <a:cs typeface="Century Gothic"/>
                <a:sym typeface="Century Gothic"/>
              </a:rPr>
              <a:t>, </a:t>
            </a:r>
            <a:r>
              <a:rPr b="1" lang="en" sz="2000">
                <a:solidFill>
                  <a:srgbClr val="1155CC"/>
                </a:solidFill>
                <a:latin typeface="Century Gothic"/>
                <a:ea typeface="Century Gothic"/>
                <a:cs typeface="Century Gothic"/>
                <a:sym typeface="Century Gothic"/>
              </a:rPr>
              <a:t>TelaDeJogo </a:t>
            </a:r>
            <a:r>
              <a:rPr lang="en" sz="2000">
                <a:solidFill>
                  <a:srgbClr val="1155CC"/>
                </a:solidFill>
                <a:latin typeface="Century Gothic"/>
                <a:ea typeface="Century Gothic"/>
                <a:cs typeface="Century Gothic"/>
                <a:sym typeface="Century Gothic"/>
              </a:rPr>
              <a:t>e </a:t>
            </a:r>
            <a:r>
              <a:rPr b="1" lang="en" sz="2000">
                <a:solidFill>
                  <a:srgbClr val="1155CC"/>
                </a:solidFill>
                <a:latin typeface="Century Gothic"/>
                <a:ea typeface="Century Gothic"/>
                <a:cs typeface="Century Gothic"/>
                <a:sym typeface="Century Gothic"/>
              </a:rPr>
              <a:t>TelaDeFim</a:t>
            </a:r>
            <a:r>
              <a:rPr lang="en" sz="2000">
                <a:solidFill>
                  <a:srgbClr val="1155CC"/>
                </a:solidFill>
                <a:latin typeface="Century Gothic"/>
                <a:ea typeface="Century Gothic"/>
                <a:cs typeface="Century Gothic"/>
                <a:sym typeface="Century Gothic"/>
              </a:rPr>
              <a:t>. Exemplo para a </a:t>
            </a:r>
            <a:r>
              <a:rPr b="1" lang="en" sz="2000">
                <a:solidFill>
                  <a:srgbClr val="1155CC"/>
                </a:solidFill>
                <a:latin typeface="Century Gothic"/>
                <a:ea typeface="Century Gothic"/>
                <a:cs typeface="Century Gothic"/>
                <a:sym typeface="Century Gothic"/>
              </a:rPr>
              <a:t>TelaDeInicio</a:t>
            </a:r>
            <a:r>
              <a:rPr lang="en" sz="2000">
                <a:solidFill>
                  <a:srgbClr val="1155CC"/>
                </a:solidFill>
                <a:latin typeface="Century Gothic"/>
                <a:ea typeface="Century Gothic"/>
                <a:cs typeface="Century Gothic"/>
                <a:sym typeface="Century Gothic"/>
              </a:rPr>
              <a:t>:</a:t>
            </a:r>
            <a:endParaRPr sz="2000">
              <a:solidFill>
                <a:srgbClr val="1155CC"/>
              </a:solidFill>
              <a:latin typeface="Century Gothic"/>
              <a:ea typeface="Century Gothic"/>
              <a:cs typeface="Century Gothic"/>
              <a:sym typeface="Century Gothic"/>
            </a:endParaRPr>
          </a:p>
        </p:txBody>
      </p:sp>
      <p:sp>
        <p:nvSpPr>
          <p:cNvPr id="301" name="Google Shape;301;p38"/>
          <p:cNvSpPr/>
          <p:nvPr/>
        </p:nvSpPr>
        <p:spPr>
          <a:xfrm>
            <a:off x="87050" y="3817848"/>
            <a:ext cx="8883600" cy="1180200"/>
          </a:xfrm>
          <a:prstGeom prst="roundRect">
            <a:avLst>
              <a:gd fmla="val 16667" name="adj"/>
            </a:avLst>
          </a:prstGeom>
          <a:solidFill>
            <a:srgbClr val="000000"/>
          </a:solidFill>
          <a:ln cap="flat" cmpd="sng" w="9525">
            <a:solidFill>
              <a:srgbClr val="38761D"/>
            </a:solidFill>
            <a:prstDash val="solid"/>
            <a:round/>
            <a:headEnd len="sm" w="sm" type="none"/>
            <a:tailEnd len="sm" w="sm" type="none"/>
          </a:ln>
        </p:spPr>
        <p:txBody>
          <a:bodyPr anchorCtr="0" anchor="ctr" bIns="68575" lIns="68575" spcFirstLastPara="1" rIns="68575" wrap="square" tIns="68575">
            <a:noAutofit/>
          </a:bodyPr>
          <a:lstStyle/>
          <a:p>
            <a:pPr indent="0" lvl="0" marL="0" rtl="0" algn="l">
              <a:lnSpc>
                <a:spcPct val="100000"/>
              </a:lnSpc>
              <a:spcBef>
                <a:spcPts val="0"/>
              </a:spcBef>
              <a:spcAft>
                <a:spcPts val="0"/>
              </a:spcAft>
              <a:buClr>
                <a:schemeClr val="dk1"/>
              </a:buClr>
              <a:buSzPts val="800"/>
              <a:buFont typeface="Arial"/>
              <a:buNone/>
            </a:pPr>
            <a:r>
              <a:t/>
            </a:r>
            <a:endParaRPr sz="110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t/>
            </a:r>
            <a:endParaRPr sz="110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t/>
            </a:r>
            <a:endParaRPr sz="110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t/>
            </a:r>
            <a:endParaRPr sz="110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1100">
                <a:solidFill>
                  <a:srgbClr val="4DD0E1"/>
                </a:solidFill>
                <a:latin typeface="Roboto Mono"/>
                <a:ea typeface="Roboto Mono"/>
                <a:cs typeface="Roboto Mono"/>
                <a:sym typeface="Roboto Mono"/>
              </a:rPr>
              <a:t>class</a:t>
            </a:r>
            <a:r>
              <a:rPr lang="en" sz="1100">
                <a:solidFill>
                  <a:srgbClr val="ECEFF1"/>
                </a:solidFill>
                <a:latin typeface="Roboto Mono"/>
                <a:ea typeface="Roboto Mono"/>
                <a:cs typeface="Roboto Mono"/>
                <a:sym typeface="Roboto Mono"/>
              </a:rPr>
              <a:t> </a:t>
            </a:r>
            <a:r>
              <a:rPr lang="en" sz="1100">
                <a:solidFill>
                  <a:srgbClr val="CE93D8"/>
                </a:solidFill>
                <a:latin typeface="Roboto Mono"/>
                <a:ea typeface="Roboto Mono"/>
                <a:cs typeface="Roboto Mono"/>
                <a:sym typeface="Roboto Mono"/>
              </a:rPr>
              <a:t>TelaDeInicio</a:t>
            </a:r>
            <a:r>
              <a:rPr lang="en" sz="1100">
                <a:solidFill>
                  <a:srgbClr val="ECEFF1"/>
                </a:solidFill>
                <a:latin typeface="Roboto Mono"/>
                <a:ea typeface="Roboto Mono"/>
                <a:cs typeface="Roboto Mono"/>
                <a:sym typeface="Roboto Mono"/>
              </a:rPr>
              <a:t>(</a:t>
            </a:r>
            <a:r>
              <a:rPr lang="en" sz="1100">
                <a:solidFill>
                  <a:srgbClr val="CE93D8"/>
                </a:solidFill>
                <a:latin typeface="Roboto Mono"/>
                <a:ea typeface="Roboto Mono"/>
                <a:cs typeface="Roboto Mono"/>
                <a:sym typeface="Roboto Mono"/>
              </a:rPr>
              <a:t>Tela</a:t>
            </a:r>
            <a:r>
              <a:rPr lang="en" sz="1100">
                <a:solidFill>
                  <a:srgbClr val="ECEFF1"/>
                </a:solidFill>
                <a:latin typeface="Roboto Mono"/>
                <a:ea typeface="Roboto Mono"/>
                <a:cs typeface="Roboto Mono"/>
                <a:sym typeface="Roboto Mono"/>
              </a:rPr>
              <a:t>):</a:t>
            </a:r>
            <a:endParaRPr sz="11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1100">
                <a:solidFill>
                  <a:srgbClr val="ECEFF1"/>
                </a:solidFill>
                <a:latin typeface="Roboto Mono"/>
                <a:ea typeface="Roboto Mono"/>
                <a:cs typeface="Roboto Mono"/>
                <a:sym typeface="Roboto Mono"/>
              </a:rPr>
              <a:t>   </a:t>
            </a:r>
            <a:r>
              <a:rPr lang="en" sz="1100">
                <a:solidFill>
                  <a:srgbClr val="4DD0E1"/>
                </a:solidFill>
                <a:latin typeface="Roboto Mono"/>
                <a:ea typeface="Roboto Mono"/>
                <a:cs typeface="Roboto Mono"/>
                <a:sym typeface="Roboto Mono"/>
              </a:rPr>
              <a:t>def</a:t>
            </a:r>
            <a:r>
              <a:rPr lang="en" sz="1100">
                <a:solidFill>
                  <a:srgbClr val="ECEFF1"/>
                </a:solidFill>
                <a:latin typeface="Roboto Mono"/>
                <a:ea typeface="Roboto Mono"/>
                <a:cs typeface="Roboto Mono"/>
                <a:sym typeface="Roboto Mono"/>
              </a:rPr>
              <a:t> __init__(self, game):</a:t>
            </a:r>
            <a:endParaRPr sz="11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1100">
                <a:solidFill>
                  <a:srgbClr val="ECEFF1"/>
                </a:solidFill>
                <a:latin typeface="Roboto Mono"/>
                <a:ea typeface="Roboto Mono"/>
                <a:cs typeface="Roboto Mono"/>
                <a:sym typeface="Roboto Mono"/>
              </a:rPr>
              <a:t>   </a:t>
            </a:r>
            <a:r>
              <a:rPr lang="en" sz="1100">
                <a:solidFill>
                  <a:srgbClr val="D9D9D9"/>
                </a:solidFill>
                <a:latin typeface="Roboto Mono"/>
                <a:ea typeface="Roboto Mono"/>
                <a:cs typeface="Roboto Mono"/>
                <a:sym typeface="Roboto Mono"/>
              </a:rPr>
              <a:t>	</a:t>
            </a:r>
            <a:r>
              <a:rPr lang="en" sz="1100">
                <a:solidFill>
                  <a:srgbClr val="B7B7B7"/>
                </a:solidFill>
                <a:latin typeface="Roboto Mono"/>
                <a:ea typeface="Roboto Mono"/>
                <a:cs typeface="Roboto Mono"/>
                <a:sym typeface="Roboto Mono"/>
              </a:rPr>
              <a:t># outras declarações</a:t>
            </a:r>
            <a:endParaRPr sz="1100">
              <a:solidFill>
                <a:srgbClr val="B7B7B7"/>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100">
                <a:solidFill>
                  <a:srgbClr val="ECEFF1"/>
                </a:solidFill>
                <a:latin typeface="Roboto Mono"/>
                <a:ea typeface="Roboto Mono"/>
                <a:cs typeface="Roboto Mono"/>
                <a:sym typeface="Roboto Mono"/>
              </a:rPr>
              <a:t>     game.administradorDeAudio.tocarMusicaDeFundo(os.path.join(</a:t>
            </a:r>
            <a:r>
              <a:rPr lang="en" sz="1100">
                <a:solidFill>
                  <a:srgbClr val="9CCC65"/>
                </a:solidFill>
                <a:latin typeface="Roboto Mono"/>
                <a:ea typeface="Roboto Mono"/>
                <a:cs typeface="Roboto Mono"/>
                <a:sym typeface="Roboto Mono"/>
              </a:rPr>
              <a:t>'Musica'</a:t>
            </a:r>
            <a:r>
              <a:rPr lang="en" sz="1100">
                <a:solidFill>
                  <a:srgbClr val="ECEFF1"/>
                </a:solidFill>
                <a:latin typeface="Roboto Mono"/>
                <a:ea typeface="Roboto Mono"/>
                <a:cs typeface="Roboto Mono"/>
                <a:sym typeface="Roboto Mono"/>
              </a:rPr>
              <a:t>, </a:t>
            </a:r>
            <a:r>
              <a:rPr lang="en" sz="1100">
                <a:solidFill>
                  <a:srgbClr val="9CCC65"/>
                </a:solidFill>
                <a:latin typeface="Roboto Mono"/>
                <a:ea typeface="Roboto Mono"/>
                <a:cs typeface="Roboto Mono"/>
                <a:sym typeface="Roboto Mono"/>
              </a:rPr>
              <a:t>'&lt;nome da musica&gt;'</a:t>
            </a:r>
            <a:r>
              <a:rPr lang="en" sz="1100">
                <a:solidFill>
                  <a:srgbClr val="ECEFF1"/>
                </a:solidFill>
                <a:latin typeface="Roboto Mono"/>
                <a:ea typeface="Roboto Mono"/>
                <a:cs typeface="Roboto Mono"/>
                <a:sym typeface="Roboto Mono"/>
              </a:rPr>
              <a:t>), game)</a:t>
            </a:r>
            <a:endParaRPr sz="11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t/>
            </a:r>
            <a:endParaRPr sz="110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t/>
            </a:r>
            <a:endParaRPr sz="110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t/>
            </a:r>
            <a:endParaRPr sz="110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t/>
            </a:r>
            <a:endParaRPr sz="1100">
              <a:solidFill>
                <a:srgbClr val="4DD0E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sz="1100">
              <a:solidFill>
                <a:srgbClr val="4DD0E1"/>
              </a:solidFill>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9"/>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SONORIZAÇÃO</a:t>
            </a:r>
            <a:endParaRPr sz="2900">
              <a:solidFill>
                <a:srgbClr val="1155CC"/>
              </a:solidFill>
              <a:latin typeface="Limelight"/>
              <a:ea typeface="Limelight"/>
              <a:cs typeface="Limelight"/>
              <a:sym typeface="Limelight"/>
            </a:endParaRPr>
          </a:p>
        </p:txBody>
      </p:sp>
      <p:sp>
        <p:nvSpPr>
          <p:cNvPr id="308" name="Google Shape;308;p39"/>
          <p:cNvSpPr txBox="1"/>
          <p:nvPr/>
        </p:nvSpPr>
        <p:spPr>
          <a:xfrm>
            <a:off x="409725" y="1397494"/>
            <a:ext cx="813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O segundo método que implementaremos na classe </a:t>
            </a:r>
            <a:r>
              <a:rPr b="1" lang="en" sz="2000">
                <a:solidFill>
                  <a:srgbClr val="1155CC"/>
                </a:solidFill>
                <a:latin typeface="Century Gothic"/>
                <a:ea typeface="Century Gothic"/>
                <a:cs typeface="Century Gothic"/>
                <a:sym typeface="Century Gothic"/>
              </a:rPr>
              <a:t>AdministradorDeAudio</a:t>
            </a:r>
            <a:r>
              <a:rPr lang="en" sz="2000">
                <a:solidFill>
                  <a:srgbClr val="1155CC"/>
                </a:solidFill>
                <a:latin typeface="Century Gothic"/>
                <a:ea typeface="Century Gothic"/>
                <a:cs typeface="Century Gothic"/>
                <a:sym typeface="Century Gothic"/>
              </a:rPr>
              <a:t> (arquivo </a:t>
            </a:r>
            <a:r>
              <a:rPr b="1" lang="en" sz="2000">
                <a:solidFill>
                  <a:srgbClr val="1155CC"/>
                </a:solidFill>
                <a:latin typeface="Century Gothic"/>
                <a:ea typeface="Century Gothic"/>
                <a:cs typeface="Century Gothic"/>
                <a:sym typeface="Century Gothic"/>
              </a:rPr>
              <a:t>AdministradorDeAudio.py</a:t>
            </a:r>
            <a:r>
              <a:rPr lang="en" sz="2000">
                <a:solidFill>
                  <a:srgbClr val="1155CC"/>
                </a:solidFill>
                <a:latin typeface="Century Gothic"/>
                <a:ea typeface="Century Gothic"/>
                <a:cs typeface="Century Gothic"/>
                <a:sym typeface="Century Gothic"/>
              </a:rPr>
              <a:t>) é o </a:t>
            </a:r>
            <a:r>
              <a:rPr b="1" lang="en" sz="2000">
                <a:solidFill>
                  <a:srgbClr val="1155CC"/>
                </a:solidFill>
                <a:latin typeface="Century Gothic"/>
                <a:ea typeface="Century Gothic"/>
                <a:cs typeface="Century Gothic"/>
                <a:sym typeface="Century Gothic"/>
              </a:rPr>
              <a:t>tocarEfeitoSonoro</a:t>
            </a:r>
            <a:r>
              <a:rPr lang="en" sz="2000">
                <a:solidFill>
                  <a:srgbClr val="1155CC"/>
                </a:solidFill>
                <a:latin typeface="Century Gothic"/>
                <a:ea typeface="Century Gothic"/>
                <a:cs typeface="Century Gothic"/>
                <a:sym typeface="Century Gothic"/>
              </a:rPr>
              <a:t>. </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p:txBody>
      </p:sp>
      <p:pic>
        <p:nvPicPr>
          <p:cNvPr id="309" name="Google Shape;309;p39"/>
          <p:cNvPicPr preferRelativeResize="0"/>
          <p:nvPr/>
        </p:nvPicPr>
        <p:blipFill rotWithShape="1">
          <a:blip r:embed="rId3">
            <a:alphaModFix/>
          </a:blip>
          <a:srcRect b="0" l="0" r="0" t="0"/>
          <a:stretch/>
        </p:blipFill>
        <p:spPr>
          <a:xfrm>
            <a:off x="7136288" y="3135788"/>
            <a:ext cx="2007713" cy="200771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0"/>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SONORIZAÇÃO</a:t>
            </a:r>
            <a:endParaRPr sz="2900">
              <a:solidFill>
                <a:srgbClr val="1155CC"/>
              </a:solidFill>
              <a:latin typeface="Limelight"/>
              <a:ea typeface="Limelight"/>
              <a:cs typeface="Limelight"/>
              <a:sym typeface="Limelight"/>
            </a:endParaRPr>
          </a:p>
        </p:txBody>
      </p:sp>
      <p:sp>
        <p:nvSpPr>
          <p:cNvPr id="316" name="Google Shape;316;p40"/>
          <p:cNvSpPr txBox="1"/>
          <p:nvPr/>
        </p:nvSpPr>
        <p:spPr>
          <a:xfrm>
            <a:off x="409725" y="1397494"/>
            <a:ext cx="813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Para fazer isso, basicamente, verificaremos se o áudio do jogo está ativado, isto é, se a variável </a:t>
            </a:r>
            <a:r>
              <a:rPr b="1" lang="en" sz="2000">
                <a:solidFill>
                  <a:srgbClr val="1155CC"/>
                </a:solidFill>
                <a:latin typeface="Century Gothic"/>
                <a:ea typeface="Century Gothic"/>
                <a:cs typeface="Century Gothic"/>
                <a:sym typeface="Century Gothic"/>
              </a:rPr>
              <a:t>game.comAudio</a:t>
            </a:r>
            <a:r>
              <a:rPr lang="en" sz="2000">
                <a:solidFill>
                  <a:srgbClr val="1155CC"/>
                </a:solidFill>
                <a:latin typeface="Century Gothic"/>
                <a:ea typeface="Century Gothic"/>
                <a:cs typeface="Century Gothic"/>
                <a:sym typeface="Century Gothic"/>
              </a:rPr>
              <a:t> é verdadeira e, se isso ocorrer, chamaremos o método </a:t>
            </a:r>
            <a:r>
              <a:rPr b="1" lang="en" sz="2000">
                <a:solidFill>
                  <a:srgbClr val="1155CC"/>
                </a:solidFill>
                <a:latin typeface="Century Gothic"/>
                <a:ea typeface="Century Gothic"/>
                <a:cs typeface="Century Gothic"/>
                <a:sym typeface="Century Gothic"/>
              </a:rPr>
              <a:t>play</a:t>
            </a:r>
            <a:r>
              <a:rPr lang="en" sz="2000">
                <a:solidFill>
                  <a:srgbClr val="1155CC"/>
                </a:solidFill>
                <a:latin typeface="Century Gothic"/>
                <a:ea typeface="Century Gothic"/>
                <a:cs typeface="Century Gothic"/>
                <a:sym typeface="Century Gothic"/>
              </a:rPr>
              <a:t> para tocar a música de fundo, bem como colocaremos o volume do canal de efeitos sonoros (</a:t>
            </a:r>
            <a:r>
              <a:rPr i="1" lang="en" sz="2000">
                <a:solidFill>
                  <a:srgbClr val="1155CC"/>
                </a:solidFill>
                <a:latin typeface="Century Gothic"/>
                <a:ea typeface="Century Gothic"/>
                <a:cs typeface="Century Gothic"/>
                <a:sym typeface="Century Gothic"/>
              </a:rPr>
              <a:t>channel 1</a:t>
            </a:r>
            <a:r>
              <a:rPr lang="en" sz="2000">
                <a:solidFill>
                  <a:srgbClr val="1155CC"/>
                </a:solidFill>
                <a:latin typeface="Century Gothic"/>
                <a:ea typeface="Century Gothic"/>
                <a:cs typeface="Century Gothic"/>
                <a:sym typeface="Century Gothic"/>
              </a:rPr>
              <a:t>) para trabalhar em volume máximo e o volume do canal de música de fundo (</a:t>
            </a:r>
            <a:r>
              <a:rPr i="1" lang="en" sz="2000">
                <a:solidFill>
                  <a:srgbClr val="1155CC"/>
                </a:solidFill>
                <a:latin typeface="Century Gothic"/>
                <a:ea typeface="Century Gothic"/>
                <a:cs typeface="Century Gothic"/>
                <a:sym typeface="Century Gothic"/>
              </a:rPr>
              <a:t>channel 0</a:t>
            </a:r>
            <a:r>
              <a:rPr lang="en" sz="2000">
                <a:solidFill>
                  <a:srgbClr val="1155CC"/>
                </a:solidFill>
                <a:latin typeface="Century Gothic"/>
                <a:ea typeface="Century Gothic"/>
                <a:cs typeface="Century Gothic"/>
                <a:sym typeface="Century Gothic"/>
              </a:rPr>
              <a:t>) para trabalhar com 30% do volume máximo. </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p:txBody>
      </p:sp>
      <p:pic>
        <p:nvPicPr>
          <p:cNvPr id="317" name="Google Shape;317;p40"/>
          <p:cNvPicPr preferRelativeResize="0"/>
          <p:nvPr/>
        </p:nvPicPr>
        <p:blipFill rotWithShape="1">
          <a:blip r:embed="rId3">
            <a:alphaModFix/>
          </a:blip>
          <a:srcRect b="0" l="0" r="0" t="0"/>
          <a:stretch/>
        </p:blipFill>
        <p:spPr>
          <a:xfrm>
            <a:off x="6584706" y="4254550"/>
            <a:ext cx="2559294" cy="8889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1"/>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EXERCÍCIO</a:t>
            </a:r>
            <a:endParaRPr sz="2900">
              <a:solidFill>
                <a:srgbClr val="1155CC"/>
              </a:solidFill>
              <a:latin typeface="Limelight"/>
              <a:ea typeface="Limelight"/>
              <a:cs typeface="Limelight"/>
              <a:sym typeface="Limelight"/>
            </a:endParaRPr>
          </a:p>
        </p:txBody>
      </p:sp>
      <p:sp>
        <p:nvSpPr>
          <p:cNvPr id="324" name="Google Shape;324;p41"/>
          <p:cNvSpPr txBox="1"/>
          <p:nvPr/>
        </p:nvSpPr>
        <p:spPr>
          <a:xfrm>
            <a:off x="414338" y="1386113"/>
            <a:ext cx="8315400" cy="2497800"/>
          </a:xfrm>
          <a:prstGeom prst="rect">
            <a:avLst/>
          </a:prstGeom>
          <a:noFill/>
          <a:ln>
            <a:noFill/>
          </a:ln>
        </p:spPr>
        <p:txBody>
          <a:bodyPr anchorCtr="0" anchor="t" bIns="34275" lIns="68575" spcFirstLastPara="1" rIns="68575" wrap="square" tIns="34275">
            <a:noAutofit/>
          </a:bodyPr>
          <a:lstStyle/>
          <a:p>
            <a:pPr indent="-292100" lvl="0" marL="342900" marR="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Implemente</a:t>
            </a:r>
            <a:r>
              <a:rPr lang="en" sz="2000">
                <a:solidFill>
                  <a:srgbClr val="1155CC"/>
                </a:solidFill>
                <a:latin typeface="Century Gothic"/>
                <a:ea typeface="Century Gothic"/>
                <a:cs typeface="Century Gothic"/>
                <a:sym typeface="Century Gothic"/>
              </a:rPr>
              <a:t> o método </a:t>
            </a:r>
            <a:r>
              <a:rPr b="1" lang="en" sz="2000">
                <a:solidFill>
                  <a:srgbClr val="1155CC"/>
                </a:solidFill>
                <a:latin typeface="Century Gothic"/>
                <a:ea typeface="Century Gothic"/>
                <a:cs typeface="Century Gothic"/>
                <a:sym typeface="Century Gothic"/>
              </a:rPr>
              <a:t>tocarEfeitoSonoro </a:t>
            </a:r>
            <a:r>
              <a:rPr lang="en" sz="2000">
                <a:solidFill>
                  <a:srgbClr val="1155CC"/>
                </a:solidFill>
                <a:latin typeface="Century Gothic"/>
                <a:ea typeface="Century Gothic"/>
                <a:cs typeface="Century Gothic"/>
                <a:sym typeface="Century Gothic"/>
              </a:rPr>
              <a:t>na classe </a:t>
            </a:r>
            <a:r>
              <a:rPr b="1" lang="en" sz="2000">
                <a:solidFill>
                  <a:srgbClr val="1155CC"/>
                </a:solidFill>
                <a:latin typeface="Century Gothic"/>
                <a:ea typeface="Century Gothic"/>
                <a:cs typeface="Century Gothic"/>
                <a:sym typeface="Century Gothic"/>
              </a:rPr>
              <a:t>AdministradorDeAudio</a:t>
            </a:r>
            <a:r>
              <a:rPr lang="en" sz="2000">
                <a:solidFill>
                  <a:srgbClr val="1155CC"/>
                </a:solidFill>
                <a:latin typeface="Century Gothic"/>
                <a:ea typeface="Century Gothic"/>
                <a:cs typeface="Century Gothic"/>
                <a:sym typeface="Century Gothic"/>
              </a:rPr>
              <a:t> (arquivo </a:t>
            </a:r>
            <a:r>
              <a:rPr b="1" lang="en" sz="2000">
                <a:solidFill>
                  <a:srgbClr val="1155CC"/>
                </a:solidFill>
                <a:latin typeface="Century Gothic"/>
                <a:ea typeface="Century Gothic"/>
                <a:cs typeface="Century Gothic"/>
                <a:sym typeface="Century Gothic"/>
              </a:rPr>
              <a:t>AdministradorDeAudio.py</a:t>
            </a:r>
            <a:r>
              <a:rPr lang="en" sz="2000">
                <a:solidFill>
                  <a:srgbClr val="1155CC"/>
                </a:solidFill>
                <a:latin typeface="Century Gothic"/>
                <a:ea typeface="Century Gothic"/>
                <a:cs typeface="Century Gothic"/>
                <a:sym typeface="Century Gothic"/>
              </a:rPr>
              <a:t>)</a:t>
            </a:r>
            <a:r>
              <a:rPr lang="en" sz="2000">
                <a:solidFill>
                  <a:srgbClr val="1155CC"/>
                </a:solidFill>
                <a:latin typeface="Century Gothic"/>
                <a:ea typeface="Century Gothic"/>
                <a:cs typeface="Century Gothic"/>
                <a:sym typeface="Century Gothic"/>
              </a:rPr>
              <a:t>. </a:t>
            </a:r>
            <a:r>
              <a:rPr b="1" lang="en" sz="2000">
                <a:solidFill>
                  <a:srgbClr val="1155CC"/>
                </a:solidFill>
                <a:latin typeface="Century Gothic"/>
                <a:ea typeface="Century Gothic"/>
                <a:cs typeface="Century Gothic"/>
                <a:sym typeface="Century Gothic"/>
              </a:rPr>
              <a:t>Dica:</a:t>
            </a:r>
            <a:endParaRPr b="1" sz="2000">
              <a:solidFill>
                <a:srgbClr val="1155CC"/>
              </a:solidFill>
              <a:latin typeface="Century Gothic"/>
              <a:ea typeface="Century Gothic"/>
              <a:cs typeface="Century Gothic"/>
              <a:sym typeface="Century Gothic"/>
            </a:endParaRPr>
          </a:p>
          <a:p>
            <a:pPr indent="0" lvl="0" marL="342900" marR="0" rtl="0" algn="just">
              <a:lnSpc>
                <a:spcPct val="115000"/>
              </a:lnSpc>
              <a:spcBef>
                <a:spcPts val="0"/>
              </a:spcBef>
              <a:spcAft>
                <a:spcPts val="0"/>
              </a:spcAft>
              <a:buClr>
                <a:srgbClr val="000000"/>
              </a:buClr>
              <a:buSzPts val="21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p:txBody>
      </p:sp>
      <p:sp>
        <p:nvSpPr>
          <p:cNvPr id="325" name="Google Shape;325;p41"/>
          <p:cNvSpPr/>
          <p:nvPr/>
        </p:nvSpPr>
        <p:spPr>
          <a:xfrm>
            <a:off x="130163" y="2487806"/>
            <a:ext cx="8883600" cy="1359600"/>
          </a:xfrm>
          <a:prstGeom prst="roundRect">
            <a:avLst>
              <a:gd fmla="val 16667" name="adj"/>
            </a:avLst>
          </a:prstGeom>
          <a:solidFill>
            <a:srgbClr val="000000"/>
          </a:solidFill>
          <a:ln cap="flat" cmpd="sng" w="9525">
            <a:solidFill>
              <a:srgbClr val="38761D"/>
            </a:solidFill>
            <a:prstDash val="solid"/>
            <a:round/>
            <a:headEnd len="sm" w="sm" type="none"/>
            <a:tailEnd len="sm" w="sm" type="none"/>
          </a:ln>
        </p:spPr>
        <p:txBody>
          <a:bodyPr anchorCtr="0" anchor="ctr" bIns="68575" lIns="68575" spcFirstLastPara="1" rIns="68575" wrap="square" tIns="68575">
            <a:noAutofit/>
          </a:bodyPr>
          <a:lstStyle/>
          <a:p>
            <a:pPr indent="0" lvl="0" marL="0" rtl="0" algn="l">
              <a:lnSpc>
                <a:spcPct val="100000"/>
              </a:lnSpc>
              <a:spcBef>
                <a:spcPts val="0"/>
              </a:spcBef>
              <a:spcAft>
                <a:spcPts val="0"/>
              </a:spcAft>
              <a:buClr>
                <a:schemeClr val="dk1"/>
              </a:buClr>
              <a:buSzPts val="800"/>
              <a:buFont typeface="Arial"/>
              <a:buNone/>
            </a:pPr>
            <a:r>
              <a:t/>
            </a:r>
            <a:endParaRPr sz="105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1050">
                <a:solidFill>
                  <a:srgbClr val="4DD0E1"/>
                </a:solidFill>
                <a:latin typeface="Roboto Mono"/>
                <a:ea typeface="Roboto Mono"/>
                <a:cs typeface="Roboto Mono"/>
                <a:sym typeface="Roboto Mono"/>
              </a:rPr>
              <a:t>def</a:t>
            </a:r>
            <a:r>
              <a:rPr lang="en" sz="1050">
                <a:solidFill>
                  <a:srgbClr val="ECEFF1"/>
                </a:solidFill>
                <a:latin typeface="Roboto Mono"/>
                <a:ea typeface="Roboto Mono"/>
                <a:cs typeface="Roboto Mono"/>
                <a:sym typeface="Roboto Mono"/>
              </a:rPr>
              <a:t> tocarMusicaDeFundo(self, musica, game):</a:t>
            </a:r>
            <a:endParaRPr sz="105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1050">
                <a:solidFill>
                  <a:srgbClr val="ECEFF1"/>
                </a:solidFill>
                <a:latin typeface="Roboto Mono"/>
                <a:ea typeface="Roboto Mono"/>
                <a:cs typeface="Roboto Mono"/>
                <a:sym typeface="Roboto Mono"/>
              </a:rPr>
              <a:t>    </a:t>
            </a:r>
            <a:r>
              <a:rPr lang="en" sz="1050">
                <a:solidFill>
                  <a:srgbClr val="F06292"/>
                </a:solidFill>
                <a:latin typeface="Roboto Mono"/>
                <a:ea typeface="Roboto Mono"/>
                <a:cs typeface="Roboto Mono"/>
                <a:sym typeface="Roboto Mono"/>
              </a:rPr>
              <a:t># lembrar de checar se o jogo esta com audio ou nao</a:t>
            </a:r>
            <a:endParaRPr sz="105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1050">
                <a:solidFill>
                  <a:srgbClr val="ECEFF1"/>
                </a:solidFill>
                <a:latin typeface="Roboto Mono"/>
                <a:ea typeface="Roboto Mono"/>
                <a:cs typeface="Roboto Mono"/>
                <a:sym typeface="Roboto Mono"/>
              </a:rPr>
              <a:t>    </a:t>
            </a:r>
            <a:r>
              <a:rPr lang="en" sz="1050">
                <a:solidFill>
                  <a:srgbClr val="F06292"/>
                </a:solidFill>
                <a:latin typeface="Roboto Mono"/>
                <a:ea typeface="Roboto Mono"/>
                <a:cs typeface="Roboto Mono"/>
                <a:sym typeface="Roboto Mono"/>
              </a:rPr>
              <a:t># usar 1 canal para a musica de fundo e outro para os efeitos sonoros</a:t>
            </a:r>
            <a:endParaRPr sz="105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1050">
                <a:solidFill>
                  <a:srgbClr val="ECEFF1"/>
                </a:solidFill>
                <a:latin typeface="Roboto Mono"/>
                <a:ea typeface="Roboto Mono"/>
                <a:cs typeface="Roboto Mono"/>
                <a:sym typeface="Roboto Mono"/>
              </a:rPr>
              <a:t>    </a:t>
            </a:r>
            <a:r>
              <a:rPr lang="en" sz="1050">
                <a:solidFill>
                  <a:srgbClr val="4DD0E1"/>
                </a:solidFill>
                <a:latin typeface="Roboto Mono"/>
                <a:ea typeface="Roboto Mono"/>
                <a:cs typeface="Roboto Mono"/>
                <a:sym typeface="Roboto Mono"/>
              </a:rPr>
              <a:t>if</a:t>
            </a:r>
            <a:r>
              <a:rPr lang="en" sz="1050">
                <a:solidFill>
                  <a:srgbClr val="ECEFF1"/>
                </a:solidFill>
                <a:latin typeface="Roboto Mono"/>
                <a:ea typeface="Roboto Mono"/>
                <a:cs typeface="Roboto Mono"/>
                <a:sym typeface="Roboto Mono"/>
              </a:rPr>
              <a:t> (game.comAudio):</a:t>
            </a:r>
            <a:endParaRPr sz="105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1050">
                <a:solidFill>
                  <a:srgbClr val="ECEFF1"/>
                </a:solidFill>
                <a:latin typeface="Roboto Mono"/>
                <a:ea typeface="Roboto Mono"/>
                <a:cs typeface="Roboto Mono"/>
                <a:sym typeface="Roboto Mono"/>
              </a:rPr>
              <a:t>        pygame.mixer.</a:t>
            </a:r>
            <a:r>
              <a:rPr lang="en" sz="1050">
                <a:solidFill>
                  <a:srgbClr val="CE93D8"/>
                </a:solidFill>
                <a:latin typeface="Roboto Mono"/>
                <a:ea typeface="Roboto Mono"/>
                <a:cs typeface="Roboto Mono"/>
                <a:sym typeface="Roboto Mono"/>
              </a:rPr>
              <a:t>Channel</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0</a:t>
            </a:r>
            <a:r>
              <a:rPr lang="en" sz="1050">
                <a:solidFill>
                  <a:srgbClr val="ECEFF1"/>
                </a:solidFill>
                <a:latin typeface="Roboto Mono"/>
                <a:ea typeface="Roboto Mono"/>
                <a:cs typeface="Roboto Mono"/>
                <a:sym typeface="Roboto Mono"/>
              </a:rPr>
              <a:t>).play(pygame.mixer.</a:t>
            </a:r>
            <a:r>
              <a:rPr lang="en" sz="1050">
                <a:solidFill>
                  <a:srgbClr val="CE93D8"/>
                </a:solidFill>
                <a:latin typeface="Roboto Mono"/>
                <a:ea typeface="Roboto Mono"/>
                <a:cs typeface="Roboto Mono"/>
                <a:sym typeface="Roboto Mono"/>
              </a:rPr>
              <a:t>Sound</a:t>
            </a:r>
            <a:r>
              <a:rPr lang="en" sz="1050">
                <a:solidFill>
                  <a:srgbClr val="ECEFF1"/>
                </a:solidFill>
                <a:latin typeface="Roboto Mono"/>
                <a:ea typeface="Roboto Mono"/>
                <a:cs typeface="Roboto Mono"/>
                <a:sym typeface="Roboto Mono"/>
              </a:rPr>
              <a:t>(musica), -</a:t>
            </a:r>
            <a:r>
              <a:rPr lang="en" sz="1050">
                <a:solidFill>
                  <a:srgbClr val="FBC02D"/>
                </a:solidFill>
                <a:latin typeface="Roboto Mono"/>
                <a:ea typeface="Roboto Mono"/>
                <a:cs typeface="Roboto Mono"/>
                <a:sym typeface="Roboto Mono"/>
              </a:rPr>
              <a:t>1</a:t>
            </a:r>
            <a:r>
              <a:rPr lang="en" sz="1050">
                <a:solidFill>
                  <a:srgbClr val="ECEFF1"/>
                </a:solidFill>
                <a:latin typeface="Roboto Mono"/>
                <a:ea typeface="Roboto Mono"/>
                <a:cs typeface="Roboto Mono"/>
                <a:sym typeface="Roboto Mono"/>
              </a:rPr>
              <a:t>)</a:t>
            </a:r>
            <a:endParaRPr sz="105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050">
                <a:solidFill>
                  <a:srgbClr val="ECEFF1"/>
                </a:solidFill>
                <a:latin typeface="Roboto Mono"/>
                <a:ea typeface="Roboto Mono"/>
                <a:cs typeface="Roboto Mono"/>
                <a:sym typeface="Roboto Mono"/>
              </a:rPr>
              <a:t>        pygame.mixer.</a:t>
            </a:r>
            <a:r>
              <a:rPr lang="en" sz="1050">
                <a:solidFill>
                  <a:srgbClr val="CE93D8"/>
                </a:solidFill>
                <a:latin typeface="Roboto Mono"/>
                <a:ea typeface="Roboto Mono"/>
                <a:cs typeface="Roboto Mono"/>
                <a:sym typeface="Roboto Mono"/>
              </a:rPr>
              <a:t>Channel</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0</a:t>
            </a:r>
            <a:r>
              <a:rPr lang="en" sz="1050">
                <a:solidFill>
                  <a:srgbClr val="ECEFF1"/>
                </a:solidFill>
                <a:latin typeface="Roboto Mono"/>
                <a:ea typeface="Roboto Mono"/>
                <a:cs typeface="Roboto Mono"/>
                <a:sym typeface="Roboto Mono"/>
              </a:rPr>
              <a:t>).set_volume(</a:t>
            </a:r>
            <a:r>
              <a:rPr lang="en" sz="1050">
                <a:solidFill>
                  <a:srgbClr val="FBC02D"/>
                </a:solidFill>
                <a:latin typeface="Roboto Mono"/>
                <a:ea typeface="Roboto Mono"/>
                <a:cs typeface="Roboto Mono"/>
                <a:sym typeface="Roboto Mono"/>
              </a:rPr>
              <a:t>1</a:t>
            </a:r>
            <a:r>
              <a:rPr lang="en" sz="1050">
                <a:solidFill>
                  <a:srgbClr val="ECEFF1"/>
                </a:solidFill>
                <a:latin typeface="Roboto Mono"/>
                <a:ea typeface="Roboto Mono"/>
                <a:cs typeface="Roboto Mono"/>
                <a:sym typeface="Roboto Mono"/>
              </a:rPr>
              <a:t>)</a:t>
            </a:r>
            <a:endParaRPr sz="100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t/>
            </a:r>
            <a:endParaRPr sz="1000">
              <a:solidFill>
                <a:srgbClr val="4DD0E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sz="1000">
              <a:solidFill>
                <a:srgbClr val="4DD0E1"/>
              </a:solidFill>
              <a:latin typeface="Roboto Mono"/>
              <a:ea typeface="Roboto Mono"/>
              <a:cs typeface="Roboto Mono"/>
              <a:sym typeface="Roboto Mono"/>
            </a:endParaRPr>
          </a:p>
        </p:txBody>
      </p:sp>
      <p:pic>
        <p:nvPicPr>
          <p:cNvPr id="326" name="Google Shape;326;p41"/>
          <p:cNvPicPr preferRelativeResize="0"/>
          <p:nvPr/>
        </p:nvPicPr>
        <p:blipFill rotWithShape="1">
          <a:blip r:embed="rId3">
            <a:alphaModFix/>
          </a:blip>
          <a:srcRect b="0" l="0" r="0" t="0"/>
          <a:stretch/>
        </p:blipFill>
        <p:spPr>
          <a:xfrm>
            <a:off x="8140050" y="4167476"/>
            <a:ext cx="976025" cy="976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2"/>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SONORIZAÇÃO</a:t>
            </a:r>
            <a:endParaRPr sz="2900">
              <a:solidFill>
                <a:srgbClr val="1155CC"/>
              </a:solidFill>
              <a:latin typeface="Limelight"/>
              <a:ea typeface="Limelight"/>
              <a:cs typeface="Limelight"/>
              <a:sym typeface="Limelight"/>
            </a:endParaRPr>
          </a:p>
        </p:txBody>
      </p:sp>
      <p:sp>
        <p:nvSpPr>
          <p:cNvPr id="333" name="Google Shape;333;p42"/>
          <p:cNvSpPr txBox="1"/>
          <p:nvPr/>
        </p:nvSpPr>
        <p:spPr>
          <a:xfrm>
            <a:off x="409725" y="1226044"/>
            <a:ext cx="813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Para que o efeito sonoro toque, de fato, é preciso chamar o método </a:t>
            </a:r>
            <a:r>
              <a:rPr b="1" lang="en" sz="2100">
                <a:solidFill>
                  <a:srgbClr val="1155CC"/>
                </a:solidFill>
                <a:latin typeface="Century Gothic"/>
                <a:ea typeface="Century Gothic"/>
                <a:cs typeface="Century Gothic"/>
                <a:sym typeface="Century Gothic"/>
              </a:rPr>
              <a:t>tocarEfeitoSonoro</a:t>
            </a:r>
            <a:r>
              <a:rPr lang="en" sz="2000">
                <a:solidFill>
                  <a:srgbClr val="1155CC"/>
                </a:solidFill>
                <a:latin typeface="Century Gothic"/>
                <a:ea typeface="Century Gothic"/>
                <a:cs typeface="Century Gothic"/>
                <a:sym typeface="Century Gothic"/>
              </a:rPr>
              <a:t>, nos principais casos de colisão do jogo.</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Este código deve ser transcrito para o seu jogo nos métodos </a:t>
            </a:r>
            <a:r>
              <a:rPr b="1" lang="en" sz="2000">
                <a:solidFill>
                  <a:srgbClr val="1155CC"/>
                </a:solidFill>
                <a:latin typeface="Century Gothic"/>
                <a:ea typeface="Century Gothic"/>
                <a:cs typeface="Century Gothic"/>
                <a:sym typeface="Century Gothic"/>
              </a:rPr>
              <a:t>checarColisoes</a:t>
            </a:r>
            <a:r>
              <a:rPr lang="en" sz="2000">
                <a:solidFill>
                  <a:srgbClr val="1155CC"/>
                </a:solidFill>
                <a:latin typeface="Century Gothic"/>
                <a:ea typeface="Century Gothic"/>
                <a:cs typeface="Century Gothic"/>
                <a:sym typeface="Century Gothic"/>
              </a:rPr>
              <a:t> da </a:t>
            </a:r>
            <a:r>
              <a:rPr b="1" lang="en" sz="2000">
                <a:solidFill>
                  <a:srgbClr val="1155CC"/>
                </a:solidFill>
                <a:latin typeface="Century Gothic"/>
                <a:ea typeface="Century Gothic"/>
                <a:cs typeface="Century Gothic"/>
                <a:sym typeface="Century Gothic"/>
              </a:rPr>
              <a:t>Vida</a:t>
            </a:r>
            <a:r>
              <a:rPr lang="en" sz="2000">
                <a:solidFill>
                  <a:srgbClr val="1155CC"/>
                </a:solidFill>
                <a:latin typeface="Century Gothic"/>
                <a:ea typeface="Century Gothic"/>
                <a:cs typeface="Century Gothic"/>
                <a:sym typeface="Century Gothic"/>
              </a:rPr>
              <a:t>, do </a:t>
            </a:r>
            <a:r>
              <a:rPr b="1" lang="en" sz="2000">
                <a:solidFill>
                  <a:srgbClr val="1155CC"/>
                </a:solidFill>
                <a:latin typeface="Century Gothic"/>
                <a:ea typeface="Century Gothic"/>
                <a:cs typeface="Century Gothic"/>
                <a:sym typeface="Century Gothic"/>
              </a:rPr>
              <a:t>Impulsionador</a:t>
            </a:r>
            <a:r>
              <a:rPr lang="en" sz="2000">
                <a:solidFill>
                  <a:srgbClr val="1155CC"/>
                </a:solidFill>
                <a:latin typeface="Century Gothic"/>
                <a:ea typeface="Century Gothic"/>
                <a:cs typeface="Century Gothic"/>
                <a:sym typeface="Century Gothic"/>
              </a:rPr>
              <a:t> e do </a:t>
            </a:r>
            <a:r>
              <a:rPr b="1" lang="en" sz="2000">
                <a:solidFill>
                  <a:srgbClr val="1155CC"/>
                </a:solidFill>
                <a:latin typeface="Century Gothic"/>
                <a:ea typeface="Century Gothic"/>
                <a:cs typeface="Century Gothic"/>
                <a:sym typeface="Century Gothic"/>
              </a:rPr>
              <a:t>Obstaculo</a:t>
            </a:r>
            <a:r>
              <a:rPr lang="en" sz="2000">
                <a:solidFill>
                  <a:srgbClr val="1155CC"/>
                </a:solidFill>
                <a:latin typeface="Century Gothic"/>
                <a:ea typeface="Century Gothic"/>
                <a:cs typeface="Century Gothic"/>
                <a:sym typeface="Century Gothic"/>
              </a:rPr>
              <a:t>. Exemplo para o </a:t>
            </a:r>
            <a:r>
              <a:rPr b="1" lang="en" sz="2000">
                <a:solidFill>
                  <a:srgbClr val="1155CC"/>
                </a:solidFill>
                <a:latin typeface="Century Gothic"/>
                <a:ea typeface="Century Gothic"/>
                <a:cs typeface="Century Gothic"/>
                <a:sym typeface="Century Gothic"/>
              </a:rPr>
              <a:t>Obstaculo</a:t>
            </a:r>
            <a:r>
              <a:rPr lang="en" sz="2000">
                <a:solidFill>
                  <a:srgbClr val="1155CC"/>
                </a:solidFill>
                <a:latin typeface="Century Gothic"/>
                <a:ea typeface="Century Gothic"/>
                <a:cs typeface="Century Gothic"/>
                <a:sym typeface="Century Gothic"/>
              </a:rPr>
              <a:t>:</a:t>
            </a:r>
            <a:endParaRPr sz="2000">
              <a:solidFill>
                <a:srgbClr val="1155CC"/>
              </a:solidFill>
              <a:latin typeface="Century Gothic"/>
              <a:ea typeface="Century Gothic"/>
              <a:cs typeface="Century Gothic"/>
              <a:sym typeface="Century Gothic"/>
            </a:endParaRPr>
          </a:p>
        </p:txBody>
      </p:sp>
      <p:sp>
        <p:nvSpPr>
          <p:cNvPr id="334" name="Google Shape;334;p42"/>
          <p:cNvSpPr/>
          <p:nvPr/>
        </p:nvSpPr>
        <p:spPr>
          <a:xfrm>
            <a:off x="87050" y="3817848"/>
            <a:ext cx="8883600" cy="1180200"/>
          </a:xfrm>
          <a:prstGeom prst="roundRect">
            <a:avLst>
              <a:gd fmla="val 16667" name="adj"/>
            </a:avLst>
          </a:prstGeom>
          <a:solidFill>
            <a:srgbClr val="000000"/>
          </a:solidFill>
          <a:ln cap="flat" cmpd="sng" w="9525">
            <a:solidFill>
              <a:srgbClr val="38761D"/>
            </a:solidFill>
            <a:prstDash val="solid"/>
            <a:round/>
            <a:headEnd len="sm" w="sm" type="none"/>
            <a:tailEnd len="sm" w="sm" type="none"/>
          </a:ln>
        </p:spPr>
        <p:txBody>
          <a:bodyPr anchorCtr="0" anchor="ctr" bIns="68575" lIns="68575" spcFirstLastPara="1" rIns="68575" wrap="square" tIns="68575">
            <a:noAutofit/>
          </a:bodyPr>
          <a:lstStyle/>
          <a:p>
            <a:pPr indent="0" lvl="0" marL="0" rtl="0" algn="l">
              <a:lnSpc>
                <a:spcPct val="100000"/>
              </a:lnSpc>
              <a:spcBef>
                <a:spcPts val="0"/>
              </a:spcBef>
              <a:spcAft>
                <a:spcPts val="0"/>
              </a:spcAft>
              <a:buClr>
                <a:schemeClr val="dk1"/>
              </a:buClr>
              <a:buSzPts val="800"/>
              <a:buFont typeface="Arial"/>
              <a:buNone/>
            </a:pPr>
            <a:r>
              <a:t/>
            </a:r>
            <a:endParaRPr sz="110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t/>
            </a:r>
            <a:endParaRPr sz="110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t/>
            </a:r>
            <a:endParaRPr sz="110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t/>
            </a:r>
            <a:endParaRPr sz="110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t/>
            </a:r>
            <a:endParaRPr sz="105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050">
                <a:solidFill>
                  <a:srgbClr val="ECEFF1"/>
                </a:solidFill>
                <a:latin typeface="Roboto Mono"/>
                <a:ea typeface="Roboto Mono"/>
                <a:cs typeface="Roboto Mono"/>
                <a:sym typeface="Roboto Mono"/>
              </a:rPr>
              <a:t>pygame.mixer.pause()</a:t>
            </a:r>
            <a:endParaRPr sz="105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050">
                <a:solidFill>
                  <a:srgbClr val="ECEFF1"/>
                </a:solidFill>
                <a:latin typeface="Roboto Mono"/>
                <a:ea typeface="Roboto Mono"/>
                <a:cs typeface="Roboto Mono"/>
                <a:sym typeface="Roboto Mono"/>
              </a:rPr>
              <a:t>game.administradorDeAudio.tocarEfeitoSonoro(os.path.join(</a:t>
            </a:r>
            <a:r>
              <a:rPr lang="en" sz="1050">
                <a:solidFill>
                  <a:srgbClr val="9CCC65"/>
                </a:solidFill>
                <a:latin typeface="Roboto Mono"/>
                <a:ea typeface="Roboto Mono"/>
                <a:cs typeface="Roboto Mono"/>
                <a:sym typeface="Roboto Mono"/>
              </a:rPr>
              <a:t>'Musica'</a:t>
            </a:r>
            <a:r>
              <a:rPr lang="en" sz="1050">
                <a:solidFill>
                  <a:srgbClr val="ECEFF1"/>
                </a:solidFill>
                <a:latin typeface="Roboto Mono"/>
                <a:ea typeface="Roboto Mono"/>
                <a:cs typeface="Roboto Mono"/>
                <a:sym typeface="Roboto Mono"/>
              </a:rPr>
              <a:t>, </a:t>
            </a:r>
            <a:r>
              <a:rPr lang="en" sz="1050">
                <a:solidFill>
                  <a:srgbClr val="9CCC65"/>
                </a:solidFill>
                <a:latin typeface="Roboto Mono"/>
                <a:ea typeface="Roboto Mono"/>
                <a:cs typeface="Roboto Mono"/>
                <a:sym typeface="Roboto Mono"/>
              </a:rPr>
              <a:t>'death.wav'</a:t>
            </a:r>
            <a:r>
              <a:rPr lang="en" sz="1050">
                <a:solidFill>
                  <a:srgbClr val="ECEFF1"/>
                </a:solidFill>
                <a:latin typeface="Roboto Mono"/>
                <a:ea typeface="Roboto Mono"/>
                <a:cs typeface="Roboto Mono"/>
                <a:sym typeface="Roboto Mono"/>
              </a:rPr>
              <a:t>), game)</a:t>
            </a:r>
            <a:endParaRPr sz="105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050">
                <a:solidFill>
                  <a:srgbClr val="ECEFF1"/>
                </a:solidFill>
                <a:latin typeface="Roboto Mono"/>
                <a:ea typeface="Roboto Mono"/>
                <a:cs typeface="Roboto Mono"/>
                <a:sym typeface="Roboto Mono"/>
              </a:rPr>
              <a:t>pygame.time.wait(</a:t>
            </a:r>
            <a:r>
              <a:rPr lang="en" sz="1050">
                <a:solidFill>
                  <a:srgbClr val="FBC02D"/>
                </a:solidFill>
                <a:latin typeface="Roboto Mono"/>
                <a:ea typeface="Roboto Mono"/>
                <a:cs typeface="Roboto Mono"/>
                <a:sym typeface="Roboto Mono"/>
              </a:rPr>
              <a:t>3100</a:t>
            </a:r>
            <a:r>
              <a:rPr lang="en" sz="1050">
                <a:solidFill>
                  <a:srgbClr val="ECEFF1"/>
                </a:solidFill>
                <a:latin typeface="Roboto Mono"/>
                <a:ea typeface="Roboto Mono"/>
                <a:cs typeface="Roboto Mono"/>
                <a:sym typeface="Roboto Mono"/>
              </a:rPr>
              <a:t>)</a:t>
            </a:r>
            <a:endParaRPr sz="105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050">
                <a:solidFill>
                  <a:srgbClr val="ECEFF1"/>
                </a:solidFill>
                <a:latin typeface="Roboto Mono"/>
                <a:ea typeface="Roboto Mono"/>
                <a:cs typeface="Roboto Mono"/>
                <a:sym typeface="Roboto Mono"/>
              </a:rPr>
              <a:t>game.administradorDeAudio.tocarMusicaDeFundo(os.path.join(</a:t>
            </a:r>
            <a:r>
              <a:rPr lang="en" sz="1050">
                <a:solidFill>
                  <a:srgbClr val="9CCC65"/>
                </a:solidFill>
                <a:latin typeface="Roboto Mono"/>
                <a:ea typeface="Roboto Mono"/>
                <a:cs typeface="Roboto Mono"/>
                <a:sym typeface="Roboto Mono"/>
              </a:rPr>
              <a:t>'Musica'</a:t>
            </a:r>
            <a:r>
              <a:rPr lang="en" sz="1050">
                <a:solidFill>
                  <a:srgbClr val="ECEFF1"/>
                </a:solidFill>
                <a:latin typeface="Roboto Mono"/>
                <a:ea typeface="Roboto Mono"/>
                <a:cs typeface="Roboto Mono"/>
                <a:sym typeface="Roboto Mono"/>
              </a:rPr>
              <a:t>, </a:t>
            </a:r>
            <a:r>
              <a:rPr lang="en" sz="1050">
                <a:solidFill>
                  <a:srgbClr val="9CCC65"/>
                </a:solidFill>
                <a:latin typeface="Roboto Mono"/>
                <a:ea typeface="Roboto Mono"/>
                <a:cs typeface="Roboto Mono"/>
                <a:sym typeface="Roboto Mono"/>
              </a:rPr>
              <a:t>'&lt;nome da musica&gt;'</a:t>
            </a:r>
            <a:r>
              <a:rPr lang="en" sz="1050">
                <a:solidFill>
                  <a:srgbClr val="ECEFF1"/>
                </a:solidFill>
                <a:latin typeface="Roboto Mono"/>
                <a:ea typeface="Roboto Mono"/>
                <a:cs typeface="Roboto Mono"/>
                <a:sym typeface="Roboto Mono"/>
              </a:rPr>
              <a:t>), game)</a:t>
            </a:r>
            <a:endParaRPr sz="110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t/>
            </a:r>
            <a:endParaRPr sz="110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t/>
            </a:r>
            <a:endParaRPr sz="110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t/>
            </a:r>
            <a:endParaRPr sz="1100">
              <a:solidFill>
                <a:srgbClr val="4DD0E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t/>
            </a:r>
            <a:endParaRPr sz="1100">
              <a:solidFill>
                <a:srgbClr val="4DD0E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sz="1100">
              <a:solidFill>
                <a:srgbClr val="4DD0E1"/>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6"/>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PARALAXE</a:t>
            </a:r>
            <a:endParaRPr sz="2900">
              <a:solidFill>
                <a:srgbClr val="1155CC"/>
              </a:solidFill>
              <a:latin typeface="Limelight"/>
              <a:ea typeface="Limelight"/>
              <a:cs typeface="Limelight"/>
              <a:sym typeface="Limelight"/>
            </a:endParaRPr>
          </a:p>
        </p:txBody>
      </p:sp>
      <p:sp>
        <p:nvSpPr>
          <p:cNvPr id="109" name="Google Shape;109;p16"/>
          <p:cNvSpPr txBox="1"/>
          <p:nvPr/>
        </p:nvSpPr>
        <p:spPr>
          <a:xfrm>
            <a:off x="409725" y="1397494"/>
            <a:ext cx="813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Para dar a ideia de movimento e progressão no jogo, além de implementar um algoritmo para o aparecimento, utilizaremos uma técnica  de computação gráfica conhecida como </a:t>
            </a:r>
            <a:r>
              <a:rPr b="1" lang="en" sz="2000">
                <a:solidFill>
                  <a:srgbClr val="1155CC"/>
                </a:solidFill>
                <a:latin typeface="Century Gothic"/>
                <a:ea typeface="Century Gothic"/>
                <a:cs typeface="Century Gothic"/>
                <a:sym typeface="Century Gothic"/>
              </a:rPr>
              <a:t>rolagem de paralaxe</a:t>
            </a:r>
            <a:r>
              <a:rPr lang="en" sz="2000">
                <a:solidFill>
                  <a:srgbClr val="1155CC"/>
                </a:solidFill>
                <a:latin typeface="Century Gothic"/>
                <a:ea typeface="Century Gothic"/>
                <a:cs typeface="Century Gothic"/>
                <a:sym typeface="Century Gothic"/>
              </a:rPr>
              <a:t>.</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p:txBody>
      </p:sp>
      <p:pic>
        <p:nvPicPr>
          <p:cNvPr id="110" name="Google Shape;110;p16"/>
          <p:cNvPicPr preferRelativeResize="0"/>
          <p:nvPr/>
        </p:nvPicPr>
        <p:blipFill rotWithShape="1">
          <a:blip r:embed="rId3">
            <a:alphaModFix/>
          </a:blip>
          <a:srcRect b="0" l="0" r="0" t="0"/>
          <a:stretch/>
        </p:blipFill>
        <p:spPr>
          <a:xfrm>
            <a:off x="6461182" y="4312444"/>
            <a:ext cx="2682809" cy="83105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3"/>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SONORIZAÇÃO</a:t>
            </a:r>
            <a:endParaRPr sz="2900">
              <a:solidFill>
                <a:srgbClr val="1155CC"/>
              </a:solidFill>
              <a:latin typeface="Limelight"/>
              <a:ea typeface="Limelight"/>
              <a:cs typeface="Limelight"/>
              <a:sym typeface="Limelight"/>
            </a:endParaRPr>
          </a:p>
        </p:txBody>
      </p:sp>
      <p:sp>
        <p:nvSpPr>
          <p:cNvPr id="341" name="Google Shape;341;p43"/>
          <p:cNvSpPr txBox="1"/>
          <p:nvPr/>
        </p:nvSpPr>
        <p:spPr>
          <a:xfrm>
            <a:off x="409725" y="1397494"/>
            <a:ext cx="813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O terceiro método que implementaremos na classe </a:t>
            </a:r>
            <a:r>
              <a:rPr b="1" lang="en" sz="2000">
                <a:solidFill>
                  <a:srgbClr val="1155CC"/>
                </a:solidFill>
                <a:latin typeface="Century Gothic"/>
                <a:ea typeface="Century Gothic"/>
                <a:cs typeface="Century Gothic"/>
                <a:sym typeface="Century Gothic"/>
              </a:rPr>
              <a:t>AdministradorDeAudio</a:t>
            </a:r>
            <a:r>
              <a:rPr lang="en" sz="2000">
                <a:solidFill>
                  <a:srgbClr val="1155CC"/>
                </a:solidFill>
                <a:latin typeface="Century Gothic"/>
                <a:ea typeface="Century Gothic"/>
                <a:cs typeface="Century Gothic"/>
                <a:sym typeface="Century Gothic"/>
              </a:rPr>
              <a:t> (arquivo </a:t>
            </a:r>
            <a:r>
              <a:rPr b="1" lang="en" sz="2000">
                <a:solidFill>
                  <a:srgbClr val="1155CC"/>
                </a:solidFill>
                <a:latin typeface="Century Gothic"/>
                <a:ea typeface="Century Gothic"/>
                <a:cs typeface="Century Gothic"/>
                <a:sym typeface="Century Gothic"/>
              </a:rPr>
              <a:t>AdministradorDeAudio.py</a:t>
            </a:r>
            <a:r>
              <a:rPr lang="en" sz="2000">
                <a:solidFill>
                  <a:srgbClr val="1155CC"/>
                </a:solidFill>
                <a:latin typeface="Century Gothic"/>
                <a:ea typeface="Century Gothic"/>
                <a:cs typeface="Century Gothic"/>
                <a:sym typeface="Century Gothic"/>
              </a:rPr>
              <a:t>) é o </a:t>
            </a:r>
            <a:r>
              <a:rPr b="1" lang="en" sz="2000">
                <a:solidFill>
                  <a:srgbClr val="1155CC"/>
                </a:solidFill>
                <a:latin typeface="Century Gothic"/>
                <a:ea typeface="Century Gothic"/>
                <a:cs typeface="Century Gothic"/>
                <a:sym typeface="Century Gothic"/>
              </a:rPr>
              <a:t>deixarSomMudo</a:t>
            </a:r>
            <a:r>
              <a:rPr lang="en" sz="2000">
                <a:solidFill>
                  <a:srgbClr val="1155CC"/>
                </a:solidFill>
                <a:latin typeface="Century Gothic"/>
                <a:ea typeface="Century Gothic"/>
                <a:cs typeface="Century Gothic"/>
                <a:sym typeface="Century Gothic"/>
              </a:rPr>
              <a:t>. </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Para fazer isso, basicamente, colocaremos o volume do canal de música de fundo (</a:t>
            </a:r>
            <a:r>
              <a:rPr i="1" lang="en" sz="2000">
                <a:solidFill>
                  <a:srgbClr val="1155CC"/>
                </a:solidFill>
                <a:latin typeface="Century Gothic"/>
                <a:ea typeface="Century Gothic"/>
                <a:cs typeface="Century Gothic"/>
                <a:sym typeface="Century Gothic"/>
              </a:rPr>
              <a:t>channel 0</a:t>
            </a:r>
            <a:r>
              <a:rPr lang="en" sz="2000">
                <a:solidFill>
                  <a:srgbClr val="1155CC"/>
                </a:solidFill>
                <a:latin typeface="Century Gothic"/>
                <a:ea typeface="Century Gothic"/>
                <a:cs typeface="Century Gothic"/>
                <a:sym typeface="Century Gothic"/>
              </a:rPr>
              <a:t>) e do canal de efeitos sonoros </a:t>
            </a:r>
            <a:r>
              <a:rPr lang="en" sz="2000">
                <a:solidFill>
                  <a:srgbClr val="1155CC"/>
                </a:solidFill>
                <a:latin typeface="Century Gothic"/>
                <a:ea typeface="Century Gothic"/>
                <a:cs typeface="Century Gothic"/>
                <a:sym typeface="Century Gothic"/>
              </a:rPr>
              <a:t>(</a:t>
            </a:r>
            <a:r>
              <a:rPr i="1" lang="en" sz="2000">
                <a:solidFill>
                  <a:srgbClr val="1155CC"/>
                </a:solidFill>
                <a:latin typeface="Century Gothic"/>
                <a:ea typeface="Century Gothic"/>
                <a:cs typeface="Century Gothic"/>
                <a:sym typeface="Century Gothic"/>
              </a:rPr>
              <a:t>channel 1</a:t>
            </a:r>
            <a:r>
              <a:rPr lang="en" sz="2000">
                <a:solidFill>
                  <a:srgbClr val="1155CC"/>
                </a:solidFill>
                <a:latin typeface="Century Gothic"/>
                <a:ea typeface="Century Gothic"/>
                <a:cs typeface="Century Gothic"/>
                <a:sym typeface="Century Gothic"/>
              </a:rPr>
              <a:t>)</a:t>
            </a:r>
            <a:r>
              <a:rPr lang="en" sz="2000">
                <a:solidFill>
                  <a:srgbClr val="1155CC"/>
                </a:solidFill>
                <a:latin typeface="Century Gothic"/>
                <a:ea typeface="Century Gothic"/>
                <a:cs typeface="Century Gothic"/>
                <a:sym typeface="Century Gothic"/>
              </a:rPr>
              <a:t> para trabalhar em volume mínimo. Além disso, tornaremos </a:t>
            </a:r>
            <a:r>
              <a:rPr lang="en" sz="2000">
                <a:solidFill>
                  <a:srgbClr val="1155CC"/>
                </a:solidFill>
                <a:latin typeface="Century Gothic"/>
                <a:ea typeface="Century Gothic"/>
                <a:cs typeface="Century Gothic"/>
                <a:sym typeface="Century Gothic"/>
              </a:rPr>
              <a:t>a variável </a:t>
            </a:r>
            <a:r>
              <a:rPr b="1" lang="en" sz="2000">
                <a:solidFill>
                  <a:srgbClr val="1155CC"/>
                </a:solidFill>
                <a:latin typeface="Century Gothic"/>
                <a:ea typeface="Century Gothic"/>
                <a:cs typeface="Century Gothic"/>
                <a:sym typeface="Century Gothic"/>
              </a:rPr>
              <a:t>game.comAudio</a:t>
            </a:r>
            <a:r>
              <a:rPr lang="en" sz="2000">
                <a:solidFill>
                  <a:srgbClr val="1155CC"/>
                </a:solidFill>
                <a:latin typeface="Century Gothic"/>
                <a:ea typeface="Century Gothic"/>
                <a:cs typeface="Century Gothic"/>
                <a:sym typeface="Century Gothic"/>
              </a:rPr>
              <a:t> falsa.</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p:txBody>
      </p:sp>
      <p:pic>
        <p:nvPicPr>
          <p:cNvPr id="342" name="Google Shape;342;p43"/>
          <p:cNvPicPr preferRelativeResize="0"/>
          <p:nvPr/>
        </p:nvPicPr>
        <p:blipFill rotWithShape="1">
          <a:blip r:embed="rId3">
            <a:alphaModFix/>
          </a:blip>
          <a:srcRect b="0" l="0" r="0" t="0"/>
          <a:stretch/>
        </p:blipFill>
        <p:spPr>
          <a:xfrm>
            <a:off x="7514700" y="-30775"/>
            <a:ext cx="1587626" cy="1190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44"/>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SONORIZAÇÃO</a:t>
            </a:r>
            <a:endParaRPr sz="2900">
              <a:solidFill>
                <a:srgbClr val="1155CC"/>
              </a:solidFill>
              <a:latin typeface="Limelight"/>
              <a:ea typeface="Limelight"/>
              <a:cs typeface="Limelight"/>
              <a:sym typeface="Limelight"/>
            </a:endParaRPr>
          </a:p>
        </p:txBody>
      </p:sp>
      <p:sp>
        <p:nvSpPr>
          <p:cNvPr id="349" name="Google Shape;349;p44"/>
          <p:cNvSpPr txBox="1"/>
          <p:nvPr/>
        </p:nvSpPr>
        <p:spPr>
          <a:xfrm>
            <a:off x="409725" y="1397494"/>
            <a:ext cx="813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Este código deve ser transcrito para o seu jogo!</a:t>
            </a:r>
            <a:endParaRPr sz="2000">
              <a:solidFill>
                <a:srgbClr val="1155CC"/>
              </a:solidFill>
              <a:latin typeface="Century Gothic"/>
              <a:ea typeface="Century Gothic"/>
              <a:cs typeface="Century Gothic"/>
              <a:sym typeface="Century Gothic"/>
            </a:endParaRPr>
          </a:p>
        </p:txBody>
      </p:sp>
      <p:sp>
        <p:nvSpPr>
          <p:cNvPr id="350" name="Google Shape;350;p44"/>
          <p:cNvSpPr/>
          <p:nvPr/>
        </p:nvSpPr>
        <p:spPr>
          <a:xfrm>
            <a:off x="130175" y="1878201"/>
            <a:ext cx="8883600" cy="1103100"/>
          </a:xfrm>
          <a:prstGeom prst="roundRect">
            <a:avLst>
              <a:gd fmla="val 16667" name="adj"/>
            </a:avLst>
          </a:prstGeom>
          <a:solidFill>
            <a:srgbClr val="000000"/>
          </a:solidFill>
          <a:ln cap="flat" cmpd="sng" w="9525">
            <a:solidFill>
              <a:srgbClr val="38761D"/>
            </a:solidFill>
            <a:prstDash val="solid"/>
            <a:round/>
            <a:headEnd len="sm" w="sm" type="none"/>
            <a:tailEnd len="sm" w="sm" type="none"/>
          </a:ln>
        </p:spPr>
        <p:txBody>
          <a:bodyPr anchorCtr="0" anchor="ctr" bIns="68575" lIns="68575" spcFirstLastPara="1" rIns="68575" wrap="square" tIns="6857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4DD0E1"/>
                </a:solidFill>
                <a:latin typeface="Roboto Mono"/>
                <a:ea typeface="Roboto Mono"/>
                <a:cs typeface="Roboto Mono"/>
                <a:sym typeface="Roboto Mono"/>
              </a:rPr>
              <a:t>def</a:t>
            </a:r>
            <a:r>
              <a:rPr lang="en" sz="1050">
                <a:solidFill>
                  <a:srgbClr val="ECEFF1"/>
                </a:solidFill>
                <a:latin typeface="Roboto Mono"/>
                <a:ea typeface="Roboto Mono"/>
                <a:cs typeface="Roboto Mono"/>
                <a:sym typeface="Roboto Mono"/>
              </a:rPr>
              <a:t> deixarSomMudo(self, game):</a:t>
            </a:r>
            <a:endParaRPr sz="105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050">
                <a:solidFill>
                  <a:srgbClr val="ECEFF1"/>
                </a:solidFill>
                <a:latin typeface="Roboto Mono"/>
                <a:ea typeface="Roboto Mono"/>
                <a:cs typeface="Roboto Mono"/>
                <a:sym typeface="Roboto Mono"/>
              </a:rPr>
              <a:t>       pygame.mixer.</a:t>
            </a:r>
            <a:r>
              <a:rPr lang="en" sz="1050">
                <a:solidFill>
                  <a:srgbClr val="CE93D8"/>
                </a:solidFill>
                <a:latin typeface="Roboto Mono"/>
                <a:ea typeface="Roboto Mono"/>
                <a:cs typeface="Roboto Mono"/>
                <a:sym typeface="Roboto Mono"/>
              </a:rPr>
              <a:t>Channel</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0</a:t>
            </a:r>
            <a:r>
              <a:rPr lang="en" sz="1050">
                <a:solidFill>
                  <a:srgbClr val="ECEFF1"/>
                </a:solidFill>
                <a:latin typeface="Roboto Mono"/>
                <a:ea typeface="Roboto Mono"/>
                <a:cs typeface="Roboto Mono"/>
                <a:sym typeface="Roboto Mono"/>
              </a:rPr>
              <a:t>).set_volume(</a:t>
            </a:r>
            <a:r>
              <a:rPr lang="en" sz="1050">
                <a:solidFill>
                  <a:srgbClr val="FBC02D"/>
                </a:solidFill>
                <a:latin typeface="Roboto Mono"/>
                <a:ea typeface="Roboto Mono"/>
                <a:cs typeface="Roboto Mono"/>
                <a:sym typeface="Roboto Mono"/>
              </a:rPr>
              <a:t>0</a:t>
            </a:r>
            <a:r>
              <a:rPr lang="en" sz="1050">
                <a:solidFill>
                  <a:srgbClr val="ECEFF1"/>
                </a:solidFill>
                <a:latin typeface="Roboto Mono"/>
                <a:ea typeface="Roboto Mono"/>
                <a:cs typeface="Roboto Mono"/>
                <a:sym typeface="Roboto Mono"/>
              </a:rPr>
              <a:t>)</a:t>
            </a:r>
            <a:endParaRPr sz="105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050">
                <a:solidFill>
                  <a:srgbClr val="ECEFF1"/>
                </a:solidFill>
                <a:latin typeface="Roboto Mono"/>
                <a:ea typeface="Roboto Mono"/>
                <a:cs typeface="Roboto Mono"/>
                <a:sym typeface="Roboto Mono"/>
              </a:rPr>
              <a:t>       pygame.mixer.</a:t>
            </a:r>
            <a:r>
              <a:rPr lang="en" sz="1050">
                <a:solidFill>
                  <a:srgbClr val="CE93D8"/>
                </a:solidFill>
                <a:latin typeface="Roboto Mono"/>
                <a:ea typeface="Roboto Mono"/>
                <a:cs typeface="Roboto Mono"/>
                <a:sym typeface="Roboto Mono"/>
              </a:rPr>
              <a:t>Channel</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1</a:t>
            </a:r>
            <a:r>
              <a:rPr lang="en" sz="1050">
                <a:solidFill>
                  <a:srgbClr val="ECEFF1"/>
                </a:solidFill>
                <a:latin typeface="Roboto Mono"/>
                <a:ea typeface="Roboto Mono"/>
                <a:cs typeface="Roboto Mono"/>
                <a:sym typeface="Roboto Mono"/>
              </a:rPr>
              <a:t>).set_volume(</a:t>
            </a:r>
            <a:r>
              <a:rPr lang="en" sz="1050">
                <a:solidFill>
                  <a:srgbClr val="FBC02D"/>
                </a:solidFill>
                <a:latin typeface="Roboto Mono"/>
                <a:ea typeface="Roboto Mono"/>
                <a:cs typeface="Roboto Mono"/>
                <a:sym typeface="Roboto Mono"/>
              </a:rPr>
              <a:t>0</a:t>
            </a:r>
            <a:r>
              <a:rPr lang="en" sz="1050">
                <a:solidFill>
                  <a:srgbClr val="ECEFF1"/>
                </a:solidFill>
                <a:latin typeface="Roboto Mono"/>
                <a:ea typeface="Roboto Mono"/>
                <a:cs typeface="Roboto Mono"/>
                <a:sym typeface="Roboto Mono"/>
              </a:rPr>
              <a:t>)</a:t>
            </a:r>
            <a:endParaRPr sz="105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050">
                <a:solidFill>
                  <a:srgbClr val="ECEFF1"/>
                </a:solidFill>
                <a:latin typeface="Roboto Mono"/>
                <a:ea typeface="Roboto Mono"/>
                <a:cs typeface="Roboto Mono"/>
                <a:sym typeface="Roboto Mono"/>
              </a:rPr>
              <a:t>       game.comAudio = </a:t>
            </a:r>
            <a:r>
              <a:rPr lang="en" sz="1050">
                <a:solidFill>
                  <a:srgbClr val="4DD0E1"/>
                </a:solidFill>
                <a:latin typeface="Roboto Mono"/>
                <a:ea typeface="Roboto Mono"/>
                <a:cs typeface="Roboto Mono"/>
                <a:sym typeface="Roboto Mono"/>
              </a:rPr>
              <a:t>False</a:t>
            </a:r>
            <a:endParaRPr sz="1000">
              <a:solidFill>
                <a:srgbClr val="4DD0E1"/>
              </a:solidFill>
              <a:latin typeface="Roboto Mono"/>
              <a:ea typeface="Roboto Mono"/>
              <a:cs typeface="Roboto Mono"/>
              <a:sym typeface="Roboto Mono"/>
            </a:endParaRPr>
          </a:p>
        </p:txBody>
      </p:sp>
      <p:pic>
        <p:nvPicPr>
          <p:cNvPr id="351" name="Google Shape;351;p44"/>
          <p:cNvPicPr preferRelativeResize="0"/>
          <p:nvPr/>
        </p:nvPicPr>
        <p:blipFill rotWithShape="1">
          <a:blip r:embed="rId3">
            <a:alphaModFix/>
          </a:blip>
          <a:srcRect b="0" l="0" r="0" t="0"/>
          <a:stretch/>
        </p:blipFill>
        <p:spPr>
          <a:xfrm>
            <a:off x="6584706" y="4254550"/>
            <a:ext cx="2559294" cy="8889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5"/>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SONORIZAÇÃO</a:t>
            </a:r>
            <a:endParaRPr sz="2900">
              <a:solidFill>
                <a:srgbClr val="1155CC"/>
              </a:solidFill>
              <a:latin typeface="Limelight"/>
              <a:ea typeface="Limelight"/>
              <a:cs typeface="Limelight"/>
              <a:sym typeface="Limelight"/>
            </a:endParaRPr>
          </a:p>
        </p:txBody>
      </p:sp>
      <p:sp>
        <p:nvSpPr>
          <p:cNvPr id="358" name="Google Shape;358;p45"/>
          <p:cNvSpPr txBox="1"/>
          <p:nvPr/>
        </p:nvSpPr>
        <p:spPr>
          <a:xfrm>
            <a:off x="409725" y="1397494"/>
            <a:ext cx="813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O último método que implementaremos na classe </a:t>
            </a:r>
            <a:r>
              <a:rPr b="1" lang="en" sz="2000">
                <a:solidFill>
                  <a:srgbClr val="1155CC"/>
                </a:solidFill>
                <a:latin typeface="Century Gothic"/>
                <a:ea typeface="Century Gothic"/>
                <a:cs typeface="Century Gothic"/>
                <a:sym typeface="Century Gothic"/>
              </a:rPr>
              <a:t>AdministradorDeAudio</a:t>
            </a:r>
            <a:r>
              <a:rPr lang="en" sz="2000">
                <a:solidFill>
                  <a:srgbClr val="1155CC"/>
                </a:solidFill>
                <a:latin typeface="Century Gothic"/>
                <a:ea typeface="Century Gothic"/>
                <a:cs typeface="Century Gothic"/>
                <a:sym typeface="Century Gothic"/>
              </a:rPr>
              <a:t> (arquivo </a:t>
            </a:r>
            <a:r>
              <a:rPr b="1" lang="en" sz="2000">
                <a:solidFill>
                  <a:srgbClr val="1155CC"/>
                </a:solidFill>
                <a:latin typeface="Century Gothic"/>
                <a:ea typeface="Century Gothic"/>
                <a:cs typeface="Century Gothic"/>
                <a:sym typeface="Century Gothic"/>
              </a:rPr>
              <a:t>AdministradorDeAudio.py</a:t>
            </a:r>
            <a:r>
              <a:rPr lang="en" sz="2000">
                <a:solidFill>
                  <a:srgbClr val="1155CC"/>
                </a:solidFill>
                <a:latin typeface="Century Gothic"/>
                <a:ea typeface="Century Gothic"/>
                <a:cs typeface="Century Gothic"/>
                <a:sym typeface="Century Gothic"/>
              </a:rPr>
              <a:t>) é o </a:t>
            </a:r>
            <a:r>
              <a:rPr b="1" lang="en" sz="2000">
                <a:solidFill>
                  <a:srgbClr val="1155CC"/>
                </a:solidFill>
                <a:latin typeface="Century Gothic"/>
                <a:ea typeface="Century Gothic"/>
                <a:cs typeface="Century Gothic"/>
                <a:sym typeface="Century Gothic"/>
              </a:rPr>
              <a:t>deixarSomTocar</a:t>
            </a:r>
            <a:r>
              <a:rPr lang="en" sz="2000">
                <a:solidFill>
                  <a:srgbClr val="1155CC"/>
                </a:solidFill>
                <a:latin typeface="Century Gothic"/>
                <a:ea typeface="Century Gothic"/>
                <a:cs typeface="Century Gothic"/>
                <a:sym typeface="Century Gothic"/>
              </a:rPr>
              <a:t>. </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Para fazer isso, basicamente, colocaremos o volume do canal de música de fundo (</a:t>
            </a:r>
            <a:r>
              <a:rPr i="1" lang="en" sz="2000">
                <a:solidFill>
                  <a:srgbClr val="1155CC"/>
                </a:solidFill>
                <a:latin typeface="Century Gothic"/>
                <a:ea typeface="Century Gothic"/>
                <a:cs typeface="Century Gothic"/>
                <a:sym typeface="Century Gothic"/>
              </a:rPr>
              <a:t>channel 0</a:t>
            </a:r>
            <a:r>
              <a:rPr lang="en" sz="2000">
                <a:solidFill>
                  <a:srgbClr val="1155CC"/>
                </a:solidFill>
                <a:latin typeface="Century Gothic"/>
                <a:ea typeface="Century Gothic"/>
                <a:cs typeface="Century Gothic"/>
                <a:sym typeface="Century Gothic"/>
              </a:rPr>
              <a:t>) e do canal de efeitos sonoros (</a:t>
            </a:r>
            <a:r>
              <a:rPr i="1" lang="en" sz="2000">
                <a:solidFill>
                  <a:srgbClr val="1155CC"/>
                </a:solidFill>
                <a:latin typeface="Century Gothic"/>
                <a:ea typeface="Century Gothic"/>
                <a:cs typeface="Century Gothic"/>
                <a:sym typeface="Century Gothic"/>
              </a:rPr>
              <a:t>channel 1</a:t>
            </a:r>
            <a:r>
              <a:rPr lang="en" sz="2000">
                <a:solidFill>
                  <a:srgbClr val="1155CC"/>
                </a:solidFill>
                <a:latin typeface="Century Gothic"/>
                <a:ea typeface="Century Gothic"/>
                <a:cs typeface="Century Gothic"/>
                <a:sym typeface="Century Gothic"/>
              </a:rPr>
              <a:t>) para trabalhar em volume máximo. Além disso, tornaremos a variável </a:t>
            </a:r>
            <a:r>
              <a:rPr b="1" lang="en" sz="2000">
                <a:solidFill>
                  <a:srgbClr val="1155CC"/>
                </a:solidFill>
                <a:latin typeface="Century Gothic"/>
                <a:ea typeface="Century Gothic"/>
                <a:cs typeface="Century Gothic"/>
                <a:sym typeface="Century Gothic"/>
              </a:rPr>
              <a:t>game.comAudio</a:t>
            </a:r>
            <a:r>
              <a:rPr lang="en" sz="2000">
                <a:solidFill>
                  <a:srgbClr val="1155CC"/>
                </a:solidFill>
                <a:latin typeface="Century Gothic"/>
                <a:ea typeface="Century Gothic"/>
                <a:cs typeface="Century Gothic"/>
                <a:sym typeface="Century Gothic"/>
              </a:rPr>
              <a:t> verdadeira.</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p:txBody>
      </p:sp>
      <p:pic>
        <p:nvPicPr>
          <p:cNvPr id="359" name="Google Shape;359;p45"/>
          <p:cNvPicPr preferRelativeResize="0"/>
          <p:nvPr/>
        </p:nvPicPr>
        <p:blipFill rotWithShape="1">
          <a:blip r:embed="rId3">
            <a:alphaModFix/>
          </a:blip>
          <a:srcRect b="0" l="0" r="0" t="0"/>
          <a:stretch/>
        </p:blipFill>
        <p:spPr>
          <a:xfrm>
            <a:off x="6461182" y="4312444"/>
            <a:ext cx="2682809" cy="83105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46"/>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EXERCÍCIO</a:t>
            </a:r>
            <a:endParaRPr sz="2900">
              <a:solidFill>
                <a:srgbClr val="1155CC"/>
              </a:solidFill>
              <a:latin typeface="Limelight"/>
              <a:ea typeface="Limelight"/>
              <a:cs typeface="Limelight"/>
              <a:sym typeface="Limelight"/>
            </a:endParaRPr>
          </a:p>
        </p:txBody>
      </p:sp>
      <p:sp>
        <p:nvSpPr>
          <p:cNvPr id="366" name="Google Shape;366;p46"/>
          <p:cNvSpPr txBox="1"/>
          <p:nvPr/>
        </p:nvSpPr>
        <p:spPr>
          <a:xfrm>
            <a:off x="414338" y="1386113"/>
            <a:ext cx="8315400" cy="2497800"/>
          </a:xfrm>
          <a:prstGeom prst="rect">
            <a:avLst/>
          </a:prstGeom>
          <a:noFill/>
          <a:ln>
            <a:noFill/>
          </a:ln>
        </p:spPr>
        <p:txBody>
          <a:bodyPr anchorCtr="0" anchor="t" bIns="34275" lIns="68575" spcFirstLastPara="1" rIns="68575" wrap="square" tIns="34275">
            <a:noAutofit/>
          </a:bodyPr>
          <a:lstStyle/>
          <a:p>
            <a:pPr indent="-292100" lvl="0" marL="342900" marR="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Implemente o método </a:t>
            </a:r>
            <a:r>
              <a:rPr b="1" lang="en" sz="2000">
                <a:solidFill>
                  <a:srgbClr val="1155CC"/>
                </a:solidFill>
                <a:latin typeface="Century Gothic"/>
                <a:ea typeface="Century Gothic"/>
                <a:cs typeface="Century Gothic"/>
                <a:sym typeface="Century Gothic"/>
              </a:rPr>
              <a:t>deixarSomTocar</a:t>
            </a:r>
            <a:r>
              <a:rPr b="1" lang="en" sz="2000">
                <a:solidFill>
                  <a:srgbClr val="1155CC"/>
                </a:solidFill>
                <a:latin typeface="Century Gothic"/>
                <a:ea typeface="Century Gothic"/>
                <a:cs typeface="Century Gothic"/>
                <a:sym typeface="Century Gothic"/>
              </a:rPr>
              <a:t> </a:t>
            </a:r>
            <a:r>
              <a:rPr lang="en" sz="2000">
                <a:solidFill>
                  <a:srgbClr val="1155CC"/>
                </a:solidFill>
                <a:latin typeface="Century Gothic"/>
                <a:ea typeface="Century Gothic"/>
                <a:cs typeface="Century Gothic"/>
                <a:sym typeface="Century Gothic"/>
              </a:rPr>
              <a:t>na classe </a:t>
            </a:r>
            <a:r>
              <a:rPr b="1" lang="en" sz="2000">
                <a:solidFill>
                  <a:srgbClr val="1155CC"/>
                </a:solidFill>
                <a:latin typeface="Century Gothic"/>
                <a:ea typeface="Century Gothic"/>
                <a:cs typeface="Century Gothic"/>
                <a:sym typeface="Century Gothic"/>
              </a:rPr>
              <a:t>AdministradorDeAudio</a:t>
            </a:r>
            <a:r>
              <a:rPr lang="en" sz="2000">
                <a:solidFill>
                  <a:srgbClr val="1155CC"/>
                </a:solidFill>
                <a:latin typeface="Century Gothic"/>
                <a:ea typeface="Century Gothic"/>
                <a:cs typeface="Century Gothic"/>
                <a:sym typeface="Century Gothic"/>
              </a:rPr>
              <a:t> (arquivo </a:t>
            </a:r>
            <a:r>
              <a:rPr b="1" lang="en" sz="2000">
                <a:solidFill>
                  <a:srgbClr val="1155CC"/>
                </a:solidFill>
                <a:latin typeface="Century Gothic"/>
                <a:ea typeface="Century Gothic"/>
                <a:cs typeface="Century Gothic"/>
                <a:sym typeface="Century Gothic"/>
              </a:rPr>
              <a:t>AdministradorDeAudio.py</a:t>
            </a:r>
            <a:r>
              <a:rPr lang="en" sz="2000">
                <a:solidFill>
                  <a:srgbClr val="1155CC"/>
                </a:solidFill>
                <a:latin typeface="Century Gothic"/>
                <a:ea typeface="Century Gothic"/>
                <a:cs typeface="Century Gothic"/>
                <a:sym typeface="Century Gothic"/>
              </a:rPr>
              <a:t>). </a:t>
            </a:r>
            <a:r>
              <a:rPr b="1" lang="en" sz="2000">
                <a:solidFill>
                  <a:srgbClr val="1155CC"/>
                </a:solidFill>
                <a:latin typeface="Century Gothic"/>
                <a:ea typeface="Century Gothic"/>
                <a:cs typeface="Century Gothic"/>
                <a:sym typeface="Century Gothic"/>
              </a:rPr>
              <a:t>Dica:</a:t>
            </a:r>
            <a:endParaRPr b="1" sz="2000">
              <a:solidFill>
                <a:srgbClr val="1155CC"/>
              </a:solidFill>
              <a:latin typeface="Century Gothic"/>
              <a:ea typeface="Century Gothic"/>
              <a:cs typeface="Century Gothic"/>
              <a:sym typeface="Century Gothic"/>
            </a:endParaRPr>
          </a:p>
          <a:p>
            <a:pPr indent="0" lvl="0" marL="342900" marR="0" rtl="0" algn="just">
              <a:lnSpc>
                <a:spcPct val="115000"/>
              </a:lnSpc>
              <a:spcBef>
                <a:spcPts val="0"/>
              </a:spcBef>
              <a:spcAft>
                <a:spcPts val="0"/>
              </a:spcAft>
              <a:buClr>
                <a:srgbClr val="000000"/>
              </a:buClr>
              <a:buSzPts val="21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t/>
            </a:r>
            <a:endParaRPr sz="2000">
              <a:solidFill>
                <a:srgbClr val="1155CC"/>
              </a:solidFill>
              <a:latin typeface="Century Gothic"/>
              <a:ea typeface="Century Gothic"/>
              <a:cs typeface="Century Gothic"/>
              <a:sym typeface="Century Gothic"/>
            </a:endParaRPr>
          </a:p>
        </p:txBody>
      </p:sp>
      <p:pic>
        <p:nvPicPr>
          <p:cNvPr id="367" name="Google Shape;367;p46"/>
          <p:cNvPicPr preferRelativeResize="0"/>
          <p:nvPr/>
        </p:nvPicPr>
        <p:blipFill rotWithShape="1">
          <a:blip r:embed="rId3">
            <a:alphaModFix/>
          </a:blip>
          <a:srcRect b="0" l="0" r="0" t="0"/>
          <a:stretch/>
        </p:blipFill>
        <p:spPr>
          <a:xfrm>
            <a:off x="7408450" y="3633573"/>
            <a:ext cx="1735550" cy="1509925"/>
          </a:xfrm>
          <a:prstGeom prst="rect">
            <a:avLst/>
          </a:prstGeom>
          <a:noFill/>
          <a:ln>
            <a:noFill/>
          </a:ln>
        </p:spPr>
      </p:pic>
      <p:sp>
        <p:nvSpPr>
          <p:cNvPr id="368" name="Google Shape;368;p46"/>
          <p:cNvSpPr/>
          <p:nvPr/>
        </p:nvSpPr>
        <p:spPr>
          <a:xfrm>
            <a:off x="130175" y="2487801"/>
            <a:ext cx="8883600" cy="1103100"/>
          </a:xfrm>
          <a:prstGeom prst="roundRect">
            <a:avLst>
              <a:gd fmla="val 16667" name="adj"/>
            </a:avLst>
          </a:prstGeom>
          <a:solidFill>
            <a:srgbClr val="000000"/>
          </a:solidFill>
          <a:ln cap="flat" cmpd="sng" w="9525">
            <a:solidFill>
              <a:srgbClr val="38761D"/>
            </a:solidFill>
            <a:prstDash val="solid"/>
            <a:round/>
            <a:headEnd len="sm" w="sm" type="none"/>
            <a:tailEnd len="sm" w="sm" type="none"/>
          </a:ln>
        </p:spPr>
        <p:txBody>
          <a:bodyPr anchorCtr="0" anchor="ctr" bIns="68575" lIns="68575" spcFirstLastPara="1" rIns="68575" wrap="square" tIns="68575">
            <a:noAutofit/>
          </a:bodyPr>
          <a:lstStyle/>
          <a:p>
            <a:pPr indent="0" lvl="0" marL="0" rtl="0" algn="l">
              <a:lnSpc>
                <a:spcPct val="100000"/>
              </a:lnSpc>
              <a:spcBef>
                <a:spcPts val="0"/>
              </a:spcBef>
              <a:spcAft>
                <a:spcPts val="0"/>
              </a:spcAft>
              <a:buClr>
                <a:schemeClr val="dk1"/>
              </a:buClr>
              <a:buSzPts val="1100"/>
              <a:buFont typeface="Arial"/>
              <a:buNone/>
            </a:pPr>
            <a:r>
              <a:rPr lang="en" sz="1050">
                <a:solidFill>
                  <a:srgbClr val="4DD0E1"/>
                </a:solidFill>
                <a:latin typeface="Roboto Mono"/>
                <a:ea typeface="Roboto Mono"/>
                <a:cs typeface="Roboto Mono"/>
                <a:sym typeface="Roboto Mono"/>
              </a:rPr>
              <a:t>def</a:t>
            </a:r>
            <a:r>
              <a:rPr lang="en" sz="1050">
                <a:solidFill>
                  <a:srgbClr val="ECEFF1"/>
                </a:solidFill>
                <a:latin typeface="Roboto Mono"/>
                <a:ea typeface="Roboto Mono"/>
                <a:cs typeface="Roboto Mono"/>
                <a:sym typeface="Roboto Mono"/>
              </a:rPr>
              <a:t> deixarSomMudo(self, game):</a:t>
            </a:r>
            <a:endParaRPr sz="105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050">
                <a:solidFill>
                  <a:srgbClr val="ECEFF1"/>
                </a:solidFill>
                <a:latin typeface="Roboto Mono"/>
                <a:ea typeface="Roboto Mono"/>
                <a:cs typeface="Roboto Mono"/>
                <a:sym typeface="Roboto Mono"/>
              </a:rPr>
              <a:t>       pygame.mixer.</a:t>
            </a:r>
            <a:r>
              <a:rPr lang="en" sz="1050">
                <a:solidFill>
                  <a:srgbClr val="CE93D8"/>
                </a:solidFill>
                <a:latin typeface="Roboto Mono"/>
                <a:ea typeface="Roboto Mono"/>
                <a:cs typeface="Roboto Mono"/>
                <a:sym typeface="Roboto Mono"/>
              </a:rPr>
              <a:t>Channel</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0</a:t>
            </a:r>
            <a:r>
              <a:rPr lang="en" sz="1050">
                <a:solidFill>
                  <a:srgbClr val="ECEFF1"/>
                </a:solidFill>
                <a:latin typeface="Roboto Mono"/>
                <a:ea typeface="Roboto Mono"/>
                <a:cs typeface="Roboto Mono"/>
                <a:sym typeface="Roboto Mono"/>
              </a:rPr>
              <a:t>).set_volume(</a:t>
            </a:r>
            <a:r>
              <a:rPr lang="en" sz="1050">
                <a:solidFill>
                  <a:srgbClr val="FBC02D"/>
                </a:solidFill>
                <a:latin typeface="Roboto Mono"/>
                <a:ea typeface="Roboto Mono"/>
                <a:cs typeface="Roboto Mono"/>
                <a:sym typeface="Roboto Mono"/>
              </a:rPr>
              <a:t>0</a:t>
            </a:r>
            <a:r>
              <a:rPr lang="en" sz="1050">
                <a:solidFill>
                  <a:srgbClr val="ECEFF1"/>
                </a:solidFill>
                <a:latin typeface="Roboto Mono"/>
                <a:ea typeface="Roboto Mono"/>
                <a:cs typeface="Roboto Mono"/>
                <a:sym typeface="Roboto Mono"/>
              </a:rPr>
              <a:t>)</a:t>
            </a:r>
            <a:endParaRPr sz="105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n" sz="1050">
                <a:solidFill>
                  <a:srgbClr val="ECEFF1"/>
                </a:solidFill>
                <a:latin typeface="Roboto Mono"/>
                <a:ea typeface="Roboto Mono"/>
                <a:cs typeface="Roboto Mono"/>
                <a:sym typeface="Roboto Mono"/>
              </a:rPr>
              <a:t>       pygame.mixer.</a:t>
            </a:r>
            <a:r>
              <a:rPr lang="en" sz="1050">
                <a:solidFill>
                  <a:srgbClr val="CE93D8"/>
                </a:solidFill>
                <a:latin typeface="Roboto Mono"/>
                <a:ea typeface="Roboto Mono"/>
                <a:cs typeface="Roboto Mono"/>
                <a:sym typeface="Roboto Mono"/>
              </a:rPr>
              <a:t>Channel</a:t>
            </a:r>
            <a:r>
              <a:rPr lang="en" sz="1050">
                <a:solidFill>
                  <a:srgbClr val="ECEFF1"/>
                </a:solidFill>
                <a:latin typeface="Roboto Mono"/>
                <a:ea typeface="Roboto Mono"/>
                <a:cs typeface="Roboto Mono"/>
                <a:sym typeface="Roboto Mono"/>
              </a:rPr>
              <a:t>(</a:t>
            </a:r>
            <a:r>
              <a:rPr lang="en" sz="1050">
                <a:solidFill>
                  <a:srgbClr val="FBC02D"/>
                </a:solidFill>
                <a:latin typeface="Roboto Mono"/>
                <a:ea typeface="Roboto Mono"/>
                <a:cs typeface="Roboto Mono"/>
                <a:sym typeface="Roboto Mono"/>
              </a:rPr>
              <a:t>1</a:t>
            </a:r>
            <a:r>
              <a:rPr lang="en" sz="1050">
                <a:solidFill>
                  <a:srgbClr val="ECEFF1"/>
                </a:solidFill>
                <a:latin typeface="Roboto Mono"/>
                <a:ea typeface="Roboto Mono"/>
                <a:cs typeface="Roboto Mono"/>
                <a:sym typeface="Roboto Mono"/>
              </a:rPr>
              <a:t>).set_volume(</a:t>
            </a:r>
            <a:r>
              <a:rPr lang="en" sz="1050">
                <a:solidFill>
                  <a:srgbClr val="FBC02D"/>
                </a:solidFill>
                <a:latin typeface="Roboto Mono"/>
                <a:ea typeface="Roboto Mono"/>
                <a:cs typeface="Roboto Mono"/>
                <a:sym typeface="Roboto Mono"/>
              </a:rPr>
              <a:t>0</a:t>
            </a:r>
            <a:r>
              <a:rPr lang="en" sz="1050">
                <a:solidFill>
                  <a:srgbClr val="ECEFF1"/>
                </a:solidFill>
                <a:latin typeface="Roboto Mono"/>
                <a:ea typeface="Roboto Mono"/>
                <a:cs typeface="Roboto Mono"/>
                <a:sym typeface="Roboto Mono"/>
              </a:rPr>
              <a:t>)</a:t>
            </a:r>
            <a:endParaRPr sz="105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050">
                <a:solidFill>
                  <a:srgbClr val="ECEFF1"/>
                </a:solidFill>
                <a:latin typeface="Roboto Mono"/>
                <a:ea typeface="Roboto Mono"/>
                <a:cs typeface="Roboto Mono"/>
                <a:sym typeface="Roboto Mono"/>
              </a:rPr>
              <a:t>       game.comAudio = </a:t>
            </a:r>
            <a:r>
              <a:rPr lang="en" sz="1050">
                <a:solidFill>
                  <a:srgbClr val="4DD0E1"/>
                </a:solidFill>
                <a:latin typeface="Roboto Mono"/>
                <a:ea typeface="Roboto Mono"/>
                <a:cs typeface="Roboto Mono"/>
                <a:sym typeface="Roboto Mono"/>
              </a:rPr>
              <a:t>False</a:t>
            </a:r>
            <a:endParaRPr sz="1000">
              <a:solidFill>
                <a:srgbClr val="4DD0E1"/>
              </a:solidFill>
              <a:latin typeface="Roboto Mono"/>
              <a:ea typeface="Roboto Mono"/>
              <a:cs typeface="Roboto Mono"/>
              <a:sym typeface="Roboto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pic>
        <p:nvPicPr>
          <p:cNvPr id="374" name="Google Shape;374;p47"/>
          <p:cNvPicPr preferRelativeResize="0"/>
          <p:nvPr/>
        </p:nvPicPr>
        <p:blipFill rotWithShape="1">
          <a:blip r:embed="rId3">
            <a:alphaModFix/>
          </a:blip>
          <a:srcRect b="0" l="0" r="0" t="0"/>
          <a:stretch/>
        </p:blipFill>
        <p:spPr>
          <a:xfrm>
            <a:off x="-65878" y="0"/>
            <a:ext cx="9149824" cy="5143500"/>
          </a:xfrm>
          <a:prstGeom prst="rect">
            <a:avLst/>
          </a:prstGeom>
          <a:noFill/>
          <a:ln>
            <a:noFill/>
          </a:ln>
        </p:spPr>
      </p:pic>
      <p:grpSp>
        <p:nvGrpSpPr>
          <p:cNvPr id="375" name="Google Shape;375;p47"/>
          <p:cNvGrpSpPr/>
          <p:nvPr/>
        </p:nvGrpSpPr>
        <p:grpSpPr>
          <a:xfrm>
            <a:off x="1971816" y="40932"/>
            <a:ext cx="5200369" cy="5061637"/>
            <a:chOff x="2393499" y="142407"/>
            <a:chExt cx="6933825" cy="6748849"/>
          </a:xfrm>
        </p:grpSpPr>
        <p:sp>
          <p:nvSpPr>
            <p:cNvPr id="376" name="Google Shape;376;p47"/>
            <p:cNvSpPr/>
            <p:nvPr/>
          </p:nvSpPr>
          <p:spPr>
            <a:xfrm>
              <a:off x="2608289" y="524657"/>
              <a:ext cx="6340800" cy="5891100"/>
            </a:xfrm>
            <a:prstGeom prst="ellipse">
              <a:avLst/>
            </a:prstGeom>
            <a:noFill/>
            <a:ln cap="flat" cmpd="sng" w="76200">
              <a:solidFill>
                <a:srgbClr val="7030A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030A0"/>
                </a:solidFill>
                <a:latin typeface="Arial"/>
                <a:ea typeface="Arial"/>
                <a:cs typeface="Arial"/>
                <a:sym typeface="Arial"/>
              </a:endParaRPr>
            </a:p>
          </p:txBody>
        </p:sp>
        <p:sp>
          <p:nvSpPr>
            <p:cNvPr id="377" name="Google Shape;377;p47"/>
            <p:cNvSpPr/>
            <p:nvPr/>
          </p:nvSpPr>
          <p:spPr>
            <a:xfrm>
              <a:off x="2393499" y="1610750"/>
              <a:ext cx="1440000" cy="1440000"/>
            </a:xfrm>
            <a:prstGeom prst="ellipse">
              <a:avLst/>
            </a:prstGeom>
            <a:solidFill>
              <a:srgbClr val="7030A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70C0"/>
                </a:solidFill>
                <a:latin typeface="Arial"/>
                <a:ea typeface="Arial"/>
                <a:cs typeface="Arial"/>
                <a:sym typeface="Arial"/>
              </a:endParaRPr>
            </a:p>
          </p:txBody>
        </p:sp>
        <p:sp>
          <p:nvSpPr>
            <p:cNvPr id="378" name="Google Shape;378;p47"/>
            <p:cNvSpPr/>
            <p:nvPr/>
          </p:nvSpPr>
          <p:spPr>
            <a:xfrm>
              <a:off x="5058709" y="142407"/>
              <a:ext cx="1440000" cy="1440000"/>
            </a:xfrm>
            <a:prstGeom prst="ellipse">
              <a:avLst/>
            </a:prstGeom>
            <a:solidFill>
              <a:srgbClr val="0070C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70C0"/>
                </a:solidFill>
                <a:latin typeface="Arial"/>
                <a:ea typeface="Arial"/>
                <a:cs typeface="Arial"/>
                <a:sym typeface="Arial"/>
              </a:endParaRPr>
            </a:p>
          </p:txBody>
        </p:sp>
        <p:sp>
          <p:nvSpPr>
            <p:cNvPr id="379" name="Google Shape;379;p47"/>
            <p:cNvSpPr/>
            <p:nvPr/>
          </p:nvSpPr>
          <p:spPr>
            <a:xfrm>
              <a:off x="5058709" y="5451256"/>
              <a:ext cx="1440000" cy="1440000"/>
            </a:xfrm>
            <a:prstGeom prst="ellipse">
              <a:avLst/>
            </a:prstGeom>
            <a:solidFill>
              <a:srgbClr val="70AD4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70C0"/>
                </a:solidFill>
                <a:latin typeface="Arial"/>
                <a:ea typeface="Arial"/>
                <a:cs typeface="Arial"/>
                <a:sym typeface="Arial"/>
              </a:endParaRPr>
            </a:p>
          </p:txBody>
        </p:sp>
        <p:sp>
          <p:nvSpPr>
            <p:cNvPr id="380" name="Google Shape;380;p47"/>
            <p:cNvSpPr/>
            <p:nvPr/>
          </p:nvSpPr>
          <p:spPr>
            <a:xfrm>
              <a:off x="7887324" y="4272197"/>
              <a:ext cx="1440000" cy="1440000"/>
            </a:xfrm>
            <a:prstGeom prst="ellipse">
              <a:avLst/>
            </a:prstGeom>
            <a:solidFill>
              <a:srgbClr val="ED7D3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70C0"/>
                </a:solidFill>
                <a:latin typeface="Arial"/>
                <a:ea typeface="Arial"/>
                <a:cs typeface="Arial"/>
                <a:sym typeface="Arial"/>
              </a:endParaRPr>
            </a:p>
          </p:txBody>
        </p:sp>
        <p:pic>
          <p:nvPicPr>
            <p:cNvPr descr="Resultado de imagem para science icon" id="381" name="Google Shape;381;p47"/>
            <p:cNvPicPr preferRelativeResize="0"/>
            <p:nvPr/>
          </p:nvPicPr>
          <p:blipFill rotWithShape="1">
            <a:blip r:embed="rId4">
              <a:alphaModFix/>
            </a:blip>
            <a:srcRect b="0" l="0" r="0" t="0"/>
            <a:stretch/>
          </p:blipFill>
          <p:spPr>
            <a:xfrm>
              <a:off x="5281752" y="365450"/>
              <a:ext cx="993913" cy="993913"/>
            </a:xfrm>
            <a:prstGeom prst="rect">
              <a:avLst/>
            </a:prstGeom>
            <a:noFill/>
            <a:ln>
              <a:noFill/>
            </a:ln>
          </p:spPr>
        </p:pic>
        <p:grpSp>
          <p:nvGrpSpPr>
            <p:cNvPr id="382" name="Google Shape;382;p47"/>
            <p:cNvGrpSpPr/>
            <p:nvPr/>
          </p:nvGrpSpPr>
          <p:grpSpPr>
            <a:xfrm>
              <a:off x="2442262" y="4210778"/>
              <a:ext cx="1440000" cy="1440000"/>
              <a:chOff x="7887324" y="1610750"/>
              <a:chExt cx="1440000" cy="1440000"/>
            </a:xfrm>
          </p:grpSpPr>
          <p:sp>
            <p:nvSpPr>
              <p:cNvPr id="383" name="Google Shape;383;p47"/>
              <p:cNvSpPr/>
              <p:nvPr/>
            </p:nvSpPr>
            <p:spPr>
              <a:xfrm>
                <a:off x="7887324" y="1610750"/>
                <a:ext cx="1440000" cy="1440000"/>
              </a:xfrm>
              <a:prstGeom prst="ellipse">
                <a:avLst/>
              </a:prstGeom>
              <a:solidFill>
                <a:srgbClr val="BF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70C0"/>
                  </a:solidFill>
                  <a:latin typeface="Arial"/>
                  <a:ea typeface="Arial"/>
                  <a:cs typeface="Arial"/>
                  <a:sym typeface="Arial"/>
                </a:endParaRPr>
              </a:p>
            </p:txBody>
          </p:sp>
          <p:pic>
            <p:nvPicPr>
              <p:cNvPr descr="Resultado de imagem para technology icon" id="384" name="Google Shape;384;p47"/>
              <p:cNvPicPr preferRelativeResize="0"/>
              <p:nvPr/>
            </p:nvPicPr>
            <p:blipFill rotWithShape="1">
              <a:blip r:embed="rId5">
                <a:alphaModFix/>
              </a:blip>
              <a:srcRect b="0" l="0" r="0" t="0"/>
              <a:stretch/>
            </p:blipFill>
            <p:spPr>
              <a:xfrm>
                <a:off x="8014913" y="1738339"/>
                <a:ext cx="1184822" cy="1184822"/>
              </a:xfrm>
              <a:prstGeom prst="rect">
                <a:avLst/>
              </a:prstGeom>
              <a:noFill/>
              <a:ln>
                <a:noFill/>
              </a:ln>
            </p:spPr>
          </p:pic>
        </p:grpSp>
        <p:pic>
          <p:nvPicPr>
            <p:cNvPr descr="Resultado de imagem para engineering icon" id="385" name="Google Shape;385;p47"/>
            <p:cNvPicPr preferRelativeResize="0"/>
            <p:nvPr/>
          </p:nvPicPr>
          <p:blipFill rotWithShape="1">
            <a:blip r:embed="rId6">
              <a:alphaModFix/>
            </a:blip>
            <a:srcRect b="0" l="0" r="0" t="0"/>
            <a:stretch/>
          </p:blipFill>
          <p:spPr>
            <a:xfrm>
              <a:off x="2692254" y="1887302"/>
              <a:ext cx="886895" cy="886895"/>
            </a:xfrm>
            <a:prstGeom prst="rect">
              <a:avLst/>
            </a:prstGeom>
            <a:noFill/>
            <a:ln>
              <a:noFill/>
            </a:ln>
          </p:spPr>
        </p:pic>
        <p:pic>
          <p:nvPicPr>
            <p:cNvPr descr="Imagem relacionada" id="386" name="Google Shape;386;p47"/>
            <p:cNvPicPr preferRelativeResize="0"/>
            <p:nvPr/>
          </p:nvPicPr>
          <p:blipFill rotWithShape="1">
            <a:blip r:embed="rId7">
              <a:alphaModFix/>
            </a:blip>
            <a:srcRect b="0" l="0" r="0" t="0"/>
            <a:stretch/>
          </p:blipFill>
          <p:spPr>
            <a:xfrm>
              <a:off x="5385628" y="5788838"/>
              <a:ext cx="786160" cy="786160"/>
            </a:xfrm>
            <a:prstGeom prst="rect">
              <a:avLst/>
            </a:prstGeom>
            <a:noFill/>
            <a:ln>
              <a:noFill/>
            </a:ln>
          </p:spPr>
        </p:pic>
        <p:pic>
          <p:nvPicPr>
            <p:cNvPr descr="Resultado de imagem para design icon" id="387" name="Google Shape;387;p47"/>
            <p:cNvPicPr preferRelativeResize="0"/>
            <p:nvPr/>
          </p:nvPicPr>
          <p:blipFill rotWithShape="1">
            <a:blip r:embed="rId8">
              <a:alphaModFix/>
            </a:blip>
            <a:srcRect b="0" l="0" r="0" t="0"/>
            <a:stretch/>
          </p:blipFill>
          <p:spPr>
            <a:xfrm>
              <a:off x="8099492" y="4510520"/>
              <a:ext cx="1015663" cy="1015663"/>
            </a:xfrm>
            <a:prstGeom prst="rect">
              <a:avLst/>
            </a:prstGeom>
            <a:noFill/>
            <a:ln>
              <a:noFill/>
            </a:ln>
          </p:spPr>
        </p:pic>
        <p:sp>
          <p:nvSpPr>
            <p:cNvPr id="388" name="Google Shape;388;p47"/>
            <p:cNvSpPr/>
            <p:nvPr/>
          </p:nvSpPr>
          <p:spPr>
            <a:xfrm>
              <a:off x="7860665" y="1449581"/>
              <a:ext cx="1440000" cy="1440000"/>
            </a:xfrm>
            <a:prstGeom prst="ellipse">
              <a:avLst/>
            </a:prstGeom>
            <a:solidFill>
              <a:srgbClr val="70AD4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70C0"/>
                </a:solidFill>
                <a:latin typeface="Arial"/>
                <a:ea typeface="Arial"/>
                <a:cs typeface="Arial"/>
                <a:sym typeface="Arial"/>
              </a:endParaRPr>
            </a:p>
          </p:txBody>
        </p:sp>
        <p:pic>
          <p:nvPicPr>
            <p:cNvPr descr="Resultado de imagem para manufacturing icon" id="389" name="Google Shape;389;p47"/>
            <p:cNvPicPr preferRelativeResize="0"/>
            <p:nvPr/>
          </p:nvPicPr>
          <p:blipFill rotWithShape="1">
            <a:blip r:embed="rId9">
              <a:alphaModFix/>
            </a:blip>
            <a:srcRect b="0" l="0" r="0" t="0"/>
            <a:stretch/>
          </p:blipFill>
          <p:spPr>
            <a:xfrm>
              <a:off x="8000505" y="1582407"/>
              <a:ext cx="1073050" cy="1073050"/>
            </a:xfrm>
            <a:prstGeom prst="rect">
              <a:avLst/>
            </a:prstGeom>
            <a:noFill/>
            <a:ln>
              <a:noFill/>
            </a:ln>
          </p:spPr>
        </p:pic>
      </p:grpSp>
      <p:pic>
        <p:nvPicPr>
          <p:cNvPr id="390" name="Google Shape;390;p47"/>
          <p:cNvPicPr preferRelativeResize="0"/>
          <p:nvPr/>
        </p:nvPicPr>
        <p:blipFill rotWithShape="1">
          <a:blip r:embed="rId10">
            <a:alphaModFix/>
          </a:blip>
          <a:srcRect b="0" l="0" r="0" t="0"/>
          <a:stretch/>
        </p:blipFill>
        <p:spPr>
          <a:xfrm>
            <a:off x="3085426" y="1852415"/>
            <a:ext cx="2973149" cy="1271626"/>
          </a:xfrm>
          <a:prstGeom prst="rect">
            <a:avLst/>
          </a:prstGeom>
          <a:noFill/>
          <a:ln>
            <a:noFill/>
          </a:ln>
        </p:spPr>
      </p:pic>
      <p:sp>
        <p:nvSpPr>
          <p:cNvPr id="391" name="Google Shape;391;p47"/>
          <p:cNvSpPr txBox="1"/>
          <p:nvPr/>
        </p:nvSpPr>
        <p:spPr>
          <a:xfrm>
            <a:off x="3145950" y="3317025"/>
            <a:ext cx="2818800" cy="34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1155CC"/>
                </a:solidFill>
                <a:latin typeface="Century Gothic"/>
                <a:ea typeface="Century Gothic"/>
                <a:cs typeface="Century Gothic"/>
                <a:sym typeface="Century Gothic"/>
              </a:rPr>
              <a:t>Muito obrigada!</a:t>
            </a:r>
            <a:endParaRPr b="0" i="0" sz="1100" u="none" cap="none" strike="noStrike">
              <a:solidFill>
                <a:srgbClr val="1155CC"/>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7"/>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PARALAXE</a:t>
            </a:r>
            <a:endParaRPr sz="2900">
              <a:solidFill>
                <a:srgbClr val="1155CC"/>
              </a:solidFill>
              <a:latin typeface="Limelight"/>
              <a:ea typeface="Limelight"/>
              <a:cs typeface="Limelight"/>
              <a:sym typeface="Limelight"/>
            </a:endParaRPr>
          </a:p>
        </p:txBody>
      </p:sp>
      <p:sp>
        <p:nvSpPr>
          <p:cNvPr id="117" name="Google Shape;117;p17"/>
          <p:cNvSpPr txBox="1"/>
          <p:nvPr/>
        </p:nvSpPr>
        <p:spPr>
          <a:xfrm>
            <a:off x="409725" y="1397494"/>
            <a:ext cx="813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Essa técnica consiste em mover as imagens de plano de fundo (tela de fundo) mais lentamente que imagens em primeiro plano (personagem principal, inimigos, vidas, etc.), criando uma ilusão de profundidade em uma cena 2D e aumentando a sensação de imersão na experiência virtual.</a:t>
            </a:r>
            <a:endParaRPr sz="2000">
              <a:solidFill>
                <a:srgbClr val="1155CC"/>
              </a:solidFill>
              <a:latin typeface="Century Gothic"/>
              <a:ea typeface="Century Gothic"/>
              <a:cs typeface="Century Gothic"/>
              <a:sym typeface="Century Gothic"/>
            </a:endParaRPr>
          </a:p>
        </p:txBody>
      </p:sp>
      <p:pic>
        <p:nvPicPr>
          <p:cNvPr id="118" name="Google Shape;118;p17"/>
          <p:cNvPicPr preferRelativeResize="0"/>
          <p:nvPr/>
        </p:nvPicPr>
        <p:blipFill>
          <a:blip r:embed="rId3">
            <a:alphaModFix/>
          </a:blip>
          <a:stretch>
            <a:fillRect/>
          </a:stretch>
        </p:blipFill>
        <p:spPr>
          <a:xfrm>
            <a:off x="3189150" y="3263494"/>
            <a:ext cx="2571750" cy="1714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8"/>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PARALAXE</a:t>
            </a:r>
            <a:endParaRPr sz="2900">
              <a:solidFill>
                <a:srgbClr val="1155CC"/>
              </a:solidFill>
              <a:latin typeface="Limelight"/>
              <a:ea typeface="Limelight"/>
              <a:cs typeface="Limelight"/>
              <a:sym typeface="Limelight"/>
            </a:endParaRPr>
          </a:p>
        </p:txBody>
      </p:sp>
      <p:sp>
        <p:nvSpPr>
          <p:cNvPr id="125" name="Google Shape;125;p18"/>
          <p:cNvSpPr txBox="1"/>
          <p:nvPr/>
        </p:nvSpPr>
        <p:spPr>
          <a:xfrm>
            <a:off x="409725" y="1168894"/>
            <a:ext cx="813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Para fazer isso, trabalhamos com uma imagem de fundo cuja largura é praticamente o dobro da largura da tela de jogo e, sempre, adicionamos à tela duas imagens de fundo: uma iniciando na posição </a:t>
            </a:r>
            <a:r>
              <a:rPr b="1" lang="en" sz="2000">
                <a:solidFill>
                  <a:srgbClr val="1155CC"/>
                </a:solidFill>
                <a:latin typeface="Century Gothic"/>
                <a:ea typeface="Century Gothic"/>
                <a:cs typeface="Century Gothic"/>
                <a:sym typeface="Century Gothic"/>
              </a:rPr>
              <a:t>(imagemDeFundoX, 0)</a:t>
            </a:r>
            <a:r>
              <a:rPr lang="en" sz="2000">
                <a:solidFill>
                  <a:srgbClr val="1155CC"/>
                </a:solidFill>
                <a:latin typeface="Century Gothic"/>
                <a:ea typeface="Century Gothic"/>
                <a:cs typeface="Century Gothic"/>
                <a:sym typeface="Century Gothic"/>
              </a:rPr>
              <a:t> da tela e outra iniciando na posição </a:t>
            </a:r>
            <a:r>
              <a:rPr b="1" lang="en" sz="2000">
                <a:solidFill>
                  <a:srgbClr val="1155CC"/>
                </a:solidFill>
                <a:latin typeface="Century Gothic"/>
                <a:ea typeface="Century Gothic"/>
                <a:cs typeface="Century Gothic"/>
                <a:sym typeface="Century Gothic"/>
              </a:rPr>
              <a:t>(imagemDeFundoX2, 0)</a:t>
            </a:r>
            <a:r>
              <a:rPr lang="en" sz="2000">
                <a:solidFill>
                  <a:srgbClr val="1155CC"/>
                </a:solidFill>
                <a:latin typeface="Century Gothic"/>
                <a:ea typeface="Century Gothic"/>
                <a:cs typeface="Century Gothic"/>
                <a:sym typeface="Century Gothic"/>
              </a:rPr>
              <a:t>, em que </a:t>
            </a:r>
            <a:r>
              <a:rPr b="1" lang="en" sz="2000">
                <a:solidFill>
                  <a:srgbClr val="1155CC"/>
                </a:solidFill>
                <a:latin typeface="Century Gothic"/>
                <a:ea typeface="Century Gothic"/>
                <a:cs typeface="Century Gothic"/>
                <a:sym typeface="Century Gothic"/>
              </a:rPr>
              <a:t>imagemDeFundoX</a:t>
            </a:r>
            <a:r>
              <a:rPr lang="en" sz="2000">
                <a:solidFill>
                  <a:srgbClr val="1155CC"/>
                </a:solidFill>
                <a:latin typeface="Century Gothic"/>
                <a:ea typeface="Century Gothic"/>
                <a:cs typeface="Century Gothic"/>
                <a:sym typeface="Century Gothic"/>
              </a:rPr>
              <a:t> corresponde à 0 e </a:t>
            </a:r>
            <a:r>
              <a:rPr b="1" lang="en" sz="2000">
                <a:solidFill>
                  <a:srgbClr val="1155CC"/>
                </a:solidFill>
                <a:latin typeface="Century Gothic"/>
                <a:ea typeface="Century Gothic"/>
                <a:cs typeface="Century Gothic"/>
                <a:sym typeface="Century Gothic"/>
              </a:rPr>
              <a:t>imagemDeFundoX2</a:t>
            </a:r>
            <a:r>
              <a:rPr lang="en" sz="2000">
                <a:solidFill>
                  <a:srgbClr val="1155CC"/>
                </a:solidFill>
                <a:latin typeface="Century Gothic"/>
                <a:ea typeface="Century Gothic"/>
                <a:cs typeface="Century Gothic"/>
                <a:sym typeface="Century Gothic"/>
              </a:rPr>
              <a:t> corresponde à largura da imagem de fundo. </a:t>
            </a:r>
            <a:endParaRPr sz="2000">
              <a:solidFill>
                <a:srgbClr val="1155CC"/>
              </a:solidFill>
              <a:latin typeface="Century Gothic"/>
              <a:ea typeface="Century Gothic"/>
              <a:cs typeface="Century Gothic"/>
              <a:sym typeface="Century Gothic"/>
            </a:endParaRPr>
          </a:p>
        </p:txBody>
      </p:sp>
      <p:pic>
        <p:nvPicPr>
          <p:cNvPr id="126" name="Google Shape;126;p18"/>
          <p:cNvPicPr preferRelativeResize="0"/>
          <p:nvPr/>
        </p:nvPicPr>
        <p:blipFill rotWithShape="1">
          <a:blip r:embed="rId3">
            <a:alphaModFix/>
          </a:blip>
          <a:srcRect b="0" l="0" r="0" t="0"/>
          <a:stretch/>
        </p:blipFill>
        <p:spPr>
          <a:xfrm>
            <a:off x="6355836" y="4175062"/>
            <a:ext cx="2788162" cy="9684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9"/>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PARALAXE</a:t>
            </a:r>
            <a:endParaRPr sz="2900">
              <a:solidFill>
                <a:srgbClr val="1155CC"/>
              </a:solidFill>
              <a:latin typeface="Limelight"/>
              <a:ea typeface="Limelight"/>
              <a:cs typeface="Limelight"/>
              <a:sym typeface="Limelight"/>
            </a:endParaRPr>
          </a:p>
        </p:txBody>
      </p:sp>
      <p:sp>
        <p:nvSpPr>
          <p:cNvPr id="133" name="Google Shape;133;p19"/>
          <p:cNvSpPr txBox="1"/>
          <p:nvPr/>
        </p:nvSpPr>
        <p:spPr>
          <a:xfrm>
            <a:off x="409725" y="1168894"/>
            <a:ext cx="813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Isso pode ser observado no método </a:t>
            </a:r>
            <a:r>
              <a:rPr b="1" lang="en" sz="2000">
                <a:solidFill>
                  <a:srgbClr val="1155CC"/>
                </a:solidFill>
                <a:latin typeface="Century Gothic"/>
                <a:ea typeface="Century Gothic"/>
                <a:cs typeface="Century Gothic"/>
                <a:sym typeface="Century Gothic"/>
              </a:rPr>
              <a:t>desenharTelaBasica</a:t>
            </a:r>
            <a:r>
              <a:rPr lang="en" sz="2000">
                <a:solidFill>
                  <a:srgbClr val="1155CC"/>
                </a:solidFill>
                <a:latin typeface="Century Gothic"/>
                <a:ea typeface="Century Gothic"/>
                <a:cs typeface="Century Gothic"/>
                <a:sym typeface="Century Gothic"/>
              </a:rPr>
              <a:t> da classe </a:t>
            </a:r>
            <a:r>
              <a:rPr b="1" lang="en" sz="2000">
                <a:solidFill>
                  <a:srgbClr val="1155CC"/>
                </a:solidFill>
                <a:latin typeface="Century Gothic"/>
                <a:ea typeface="Century Gothic"/>
                <a:cs typeface="Century Gothic"/>
                <a:sym typeface="Century Gothic"/>
              </a:rPr>
              <a:t>Tela</a:t>
            </a:r>
            <a:r>
              <a:rPr lang="en" sz="2000">
                <a:solidFill>
                  <a:srgbClr val="1155CC"/>
                </a:solidFill>
                <a:latin typeface="Century Gothic"/>
                <a:ea typeface="Century Gothic"/>
                <a:cs typeface="Century Gothic"/>
                <a:sym typeface="Century Gothic"/>
              </a:rPr>
              <a:t>, o qual desenha os elementos comuns a todas as telas do jogo. </a:t>
            </a:r>
            <a:endParaRPr sz="2000">
              <a:solidFill>
                <a:srgbClr val="1155CC"/>
              </a:solidFill>
              <a:latin typeface="Century Gothic"/>
              <a:ea typeface="Century Gothic"/>
              <a:cs typeface="Century Gothic"/>
              <a:sym typeface="Century Gothic"/>
            </a:endParaRPr>
          </a:p>
        </p:txBody>
      </p:sp>
      <p:sp>
        <p:nvSpPr>
          <p:cNvPr id="134" name="Google Shape;134;p19"/>
          <p:cNvSpPr/>
          <p:nvPr/>
        </p:nvSpPr>
        <p:spPr>
          <a:xfrm>
            <a:off x="180131" y="2428575"/>
            <a:ext cx="8883600" cy="2304300"/>
          </a:xfrm>
          <a:prstGeom prst="roundRect">
            <a:avLst>
              <a:gd fmla="val 16667" name="adj"/>
            </a:avLst>
          </a:prstGeom>
          <a:solidFill>
            <a:srgbClr val="000000"/>
          </a:solidFill>
          <a:ln cap="flat" cmpd="sng" w="9525">
            <a:solidFill>
              <a:srgbClr val="38761D"/>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sz="1000">
                <a:solidFill>
                  <a:srgbClr val="F06292"/>
                </a:solidFill>
                <a:latin typeface="Roboto Mono"/>
                <a:ea typeface="Roboto Mono"/>
                <a:cs typeface="Roboto Mono"/>
                <a:sym typeface="Roboto Mono"/>
              </a:rPr>
              <a:t># desenha os elementos comuns a toda a tela, isto eh, a tela de fundo e o botao de audio</a:t>
            </a:r>
            <a:endParaRPr sz="1000">
              <a:solidFill>
                <a:srgbClr val="ECEFF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rPr lang="en" sz="1000">
                <a:solidFill>
                  <a:srgbClr val="ECEFF1"/>
                </a:solidFill>
                <a:latin typeface="Roboto Mono"/>
                <a:ea typeface="Roboto Mono"/>
                <a:cs typeface="Roboto Mono"/>
                <a:sym typeface="Roboto Mono"/>
              </a:rPr>
              <a:t>    </a:t>
            </a:r>
            <a:r>
              <a:rPr lang="en" sz="1000">
                <a:solidFill>
                  <a:srgbClr val="4DD0E1"/>
                </a:solidFill>
                <a:latin typeface="Roboto Mono"/>
                <a:ea typeface="Roboto Mono"/>
                <a:cs typeface="Roboto Mono"/>
                <a:sym typeface="Roboto Mono"/>
              </a:rPr>
              <a:t>def</a:t>
            </a:r>
            <a:r>
              <a:rPr lang="en" sz="1000">
                <a:solidFill>
                  <a:srgbClr val="ECEFF1"/>
                </a:solidFill>
                <a:latin typeface="Roboto Mono"/>
                <a:ea typeface="Roboto Mono"/>
                <a:cs typeface="Roboto Mono"/>
                <a:sym typeface="Roboto Mono"/>
              </a:rPr>
              <a:t> desenharTelaBasica(self, game):</a:t>
            </a:r>
            <a:endParaRPr sz="1000">
              <a:solidFill>
                <a:srgbClr val="ECEFF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sz="1000">
              <a:solidFill>
                <a:srgbClr val="ECEFF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rPr lang="en" sz="1000">
                <a:solidFill>
                  <a:srgbClr val="ECEFF1"/>
                </a:solidFill>
                <a:latin typeface="Roboto Mono"/>
                <a:ea typeface="Roboto Mono"/>
                <a:cs typeface="Roboto Mono"/>
                <a:sym typeface="Roboto Mono"/>
              </a:rPr>
              <a:t>        game.janela.blit(self.imagemDeFundo, (self.imagemDeFundoX, </a:t>
            </a:r>
            <a:r>
              <a:rPr lang="en" sz="1000">
                <a:solidFill>
                  <a:srgbClr val="FBC02D"/>
                </a:solidFill>
                <a:latin typeface="Roboto Mono"/>
                <a:ea typeface="Roboto Mono"/>
                <a:cs typeface="Roboto Mono"/>
                <a:sym typeface="Roboto Mono"/>
              </a:rPr>
              <a:t>0</a:t>
            </a:r>
            <a:r>
              <a:rPr lang="en" sz="1000">
                <a:solidFill>
                  <a:srgbClr val="ECEFF1"/>
                </a:solidFill>
                <a:latin typeface="Roboto Mono"/>
                <a:ea typeface="Roboto Mono"/>
                <a:cs typeface="Roboto Mono"/>
                <a:sym typeface="Roboto Mono"/>
              </a:rPr>
              <a:t>))</a:t>
            </a:r>
            <a:endParaRPr sz="1000">
              <a:solidFill>
                <a:srgbClr val="ECEFF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rPr lang="en" sz="1000">
                <a:solidFill>
                  <a:srgbClr val="ECEFF1"/>
                </a:solidFill>
                <a:latin typeface="Roboto Mono"/>
                <a:ea typeface="Roboto Mono"/>
                <a:cs typeface="Roboto Mono"/>
                <a:sym typeface="Roboto Mono"/>
              </a:rPr>
              <a:t>        game.janela.blit(self.imagemDeFundo, (self.imagemDeFundoX2, </a:t>
            </a:r>
            <a:r>
              <a:rPr lang="en" sz="1000">
                <a:solidFill>
                  <a:srgbClr val="FBC02D"/>
                </a:solidFill>
                <a:latin typeface="Roboto Mono"/>
                <a:ea typeface="Roboto Mono"/>
                <a:cs typeface="Roboto Mono"/>
                <a:sym typeface="Roboto Mono"/>
              </a:rPr>
              <a:t>0</a:t>
            </a:r>
            <a:r>
              <a:rPr lang="en" sz="1000">
                <a:solidFill>
                  <a:srgbClr val="ECEFF1"/>
                </a:solidFill>
                <a:latin typeface="Roboto Mono"/>
                <a:ea typeface="Roboto Mono"/>
                <a:cs typeface="Roboto Mono"/>
                <a:sym typeface="Roboto Mono"/>
              </a:rPr>
              <a:t>))</a:t>
            </a:r>
            <a:endParaRPr sz="1000">
              <a:solidFill>
                <a:srgbClr val="ECEFF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sz="1000">
              <a:solidFill>
                <a:srgbClr val="ECEFF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rPr lang="en" sz="1000">
                <a:solidFill>
                  <a:srgbClr val="ECEFF1"/>
                </a:solidFill>
                <a:latin typeface="Roboto Mono"/>
                <a:ea typeface="Roboto Mono"/>
                <a:cs typeface="Roboto Mono"/>
                <a:sym typeface="Roboto Mono"/>
              </a:rPr>
              <a:t>        </a:t>
            </a:r>
            <a:r>
              <a:rPr lang="en" sz="1000">
                <a:solidFill>
                  <a:srgbClr val="F06292"/>
                </a:solidFill>
                <a:latin typeface="Roboto Mono"/>
                <a:ea typeface="Roboto Mono"/>
                <a:cs typeface="Roboto Mono"/>
                <a:sym typeface="Roboto Mono"/>
              </a:rPr>
              <a:t># carrega a imagem do botao de audio de acordo com o status de audio do jogo</a:t>
            </a:r>
            <a:endParaRPr sz="1000">
              <a:solidFill>
                <a:srgbClr val="ECEFF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rPr lang="en" sz="1000">
                <a:solidFill>
                  <a:srgbClr val="ECEFF1"/>
                </a:solidFill>
                <a:latin typeface="Roboto Mono"/>
                <a:ea typeface="Roboto Mono"/>
                <a:cs typeface="Roboto Mono"/>
                <a:sym typeface="Roboto Mono"/>
              </a:rPr>
              <a:t>        </a:t>
            </a:r>
            <a:r>
              <a:rPr lang="en" sz="1000">
                <a:solidFill>
                  <a:srgbClr val="4DD0E1"/>
                </a:solidFill>
                <a:latin typeface="Roboto Mono"/>
                <a:ea typeface="Roboto Mono"/>
                <a:cs typeface="Roboto Mono"/>
                <a:sym typeface="Roboto Mono"/>
              </a:rPr>
              <a:t>if</a:t>
            </a:r>
            <a:r>
              <a:rPr lang="en" sz="1000">
                <a:solidFill>
                  <a:srgbClr val="ECEFF1"/>
                </a:solidFill>
                <a:latin typeface="Roboto Mono"/>
                <a:ea typeface="Roboto Mono"/>
                <a:cs typeface="Roboto Mono"/>
                <a:sym typeface="Roboto Mono"/>
              </a:rPr>
              <a:t> game.comAudio:</a:t>
            </a:r>
            <a:endParaRPr sz="1000">
              <a:solidFill>
                <a:srgbClr val="ECEFF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rPr lang="en" sz="1000">
                <a:solidFill>
                  <a:srgbClr val="ECEFF1"/>
                </a:solidFill>
                <a:latin typeface="Roboto Mono"/>
                <a:ea typeface="Roboto Mono"/>
                <a:cs typeface="Roboto Mono"/>
                <a:sym typeface="Roboto Mono"/>
              </a:rPr>
              <a:t>            self.botaoSom = pygame.image.load(os.path.join(</a:t>
            </a:r>
            <a:r>
              <a:rPr lang="en" sz="1000">
                <a:solidFill>
                  <a:srgbClr val="9CCC65"/>
                </a:solidFill>
                <a:latin typeface="Roboto Mono"/>
                <a:ea typeface="Roboto Mono"/>
                <a:cs typeface="Roboto Mono"/>
                <a:sym typeface="Roboto Mono"/>
              </a:rPr>
              <a:t>'Imagens'</a:t>
            </a:r>
            <a:r>
              <a:rPr lang="en" sz="1000">
                <a:solidFill>
                  <a:srgbClr val="ECEFF1"/>
                </a:solidFill>
                <a:latin typeface="Roboto Mono"/>
                <a:ea typeface="Roboto Mono"/>
                <a:cs typeface="Roboto Mono"/>
                <a:sym typeface="Roboto Mono"/>
              </a:rPr>
              <a:t>, </a:t>
            </a:r>
            <a:r>
              <a:rPr lang="en" sz="1000">
                <a:solidFill>
                  <a:srgbClr val="9CCC65"/>
                </a:solidFill>
                <a:latin typeface="Roboto Mono"/>
                <a:ea typeface="Roboto Mono"/>
                <a:cs typeface="Roboto Mono"/>
                <a:sym typeface="Roboto Mono"/>
              </a:rPr>
              <a:t>'audio_ligado.png'</a:t>
            </a:r>
            <a:r>
              <a:rPr lang="en" sz="1000">
                <a:solidFill>
                  <a:srgbClr val="ECEFF1"/>
                </a:solidFill>
                <a:latin typeface="Roboto Mono"/>
                <a:ea typeface="Roboto Mono"/>
                <a:cs typeface="Roboto Mono"/>
                <a:sym typeface="Roboto Mono"/>
              </a:rPr>
              <a:t>))</a:t>
            </a:r>
            <a:endParaRPr sz="1000">
              <a:solidFill>
                <a:srgbClr val="ECEFF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rPr lang="en" sz="1000">
                <a:solidFill>
                  <a:srgbClr val="ECEFF1"/>
                </a:solidFill>
                <a:latin typeface="Roboto Mono"/>
                <a:ea typeface="Roboto Mono"/>
                <a:cs typeface="Roboto Mono"/>
                <a:sym typeface="Roboto Mono"/>
              </a:rPr>
              <a:t>        </a:t>
            </a:r>
            <a:r>
              <a:rPr lang="en" sz="1000">
                <a:solidFill>
                  <a:srgbClr val="4DD0E1"/>
                </a:solidFill>
                <a:latin typeface="Roboto Mono"/>
                <a:ea typeface="Roboto Mono"/>
                <a:cs typeface="Roboto Mono"/>
                <a:sym typeface="Roboto Mono"/>
              </a:rPr>
              <a:t>else</a:t>
            </a:r>
            <a:r>
              <a:rPr lang="en" sz="1000">
                <a:solidFill>
                  <a:srgbClr val="ECEFF1"/>
                </a:solidFill>
                <a:latin typeface="Roboto Mono"/>
                <a:ea typeface="Roboto Mono"/>
                <a:cs typeface="Roboto Mono"/>
                <a:sym typeface="Roboto Mono"/>
              </a:rPr>
              <a:t>:</a:t>
            </a:r>
            <a:endParaRPr sz="1000">
              <a:solidFill>
                <a:srgbClr val="ECEFF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rPr lang="en" sz="1000">
                <a:solidFill>
                  <a:srgbClr val="ECEFF1"/>
                </a:solidFill>
                <a:latin typeface="Roboto Mono"/>
                <a:ea typeface="Roboto Mono"/>
                <a:cs typeface="Roboto Mono"/>
                <a:sym typeface="Roboto Mono"/>
              </a:rPr>
              <a:t>            self.botaoSom = pygame.image.load(os.path.join(</a:t>
            </a:r>
            <a:r>
              <a:rPr lang="en" sz="1000">
                <a:solidFill>
                  <a:srgbClr val="9CCC65"/>
                </a:solidFill>
                <a:latin typeface="Roboto Mono"/>
                <a:ea typeface="Roboto Mono"/>
                <a:cs typeface="Roboto Mono"/>
                <a:sym typeface="Roboto Mono"/>
              </a:rPr>
              <a:t>'Imagens'</a:t>
            </a:r>
            <a:r>
              <a:rPr lang="en" sz="1000">
                <a:solidFill>
                  <a:srgbClr val="ECEFF1"/>
                </a:solidFill>
                <a:latin typeface="Roboto Mono"/>
                <a:ea typeface="Roboto Mono"/>
                <a:cs typeface="Roboto Mono"/>
                <a:sym typeface="Roboto Mono"/>
              </a:rPr>
              <a:t>, </a:t>
            </a:r>
            <a:r>
              <a:rPr lang="en" sz="1000">
                <a:solidFill>
                  <a:srgbClr val="9CCC65"/>
                </a:solidFill>
                <a:latin typeface="Roboto Mono"/>
                <a:ea typeface="Roboto Mono"/>
                <a:cs typeface="Roboto Mono"/>
                <a:sym typeface="Roboto Mono"/>
              </a:rPr>
              <a:t>'audio_desligado.png'</a:t>
            </a:r>
            <a:r>
              <a:rPr lang="en" sz="1000">
                <a:solidFill>
                  <a:srgbClr val="ECEFF1"/>
                </a:solidFill>
                <a:latin typeface="Roboto Mono"/>
                <a:ea typeface="Roboto Mono"/>
                <a:cs typeface="Roboto Mono"/>
                <a:sym typeface="Roboto Mono"/>
              </a:rPr>
              <a:t>))</a:t>
            </a:r>
            <a:endParaRPr sz="10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800"/>
              <a:buFont typeface="Arial"/>
              <a:buNone/>
            </a:pPr>
            <a:r>
              <a:rPr lang="en" sz="1000">
                <a:solidFill>
                  <a:srgbClr val="ECEFF1"/>
                </a:solidFill>
                <a:latin typeface="Roboto Mono"/>
                <a:ea typeface="Roboto Mono"/>
                <a:cs typeface="Roboto Mono"/>
                <a:sym typeface="Roboto Mono"/>
              </a:rPr>
              <a:t>        game.janela.blit(self.botaoSom, (</a:t>
            </a:r>
            <a:r>
              <a:rPr lang="en" sz="1000">
                <a:solidFill>
                  <a:srgbClr val="FBC02D"/>
                </a:solidFill>
                <a:latin typeface="Roboto Mono"/>
                <a:ea typeface="Roboto Mono"/>
                <a:cs typeface="Roboto Mono"/>
                <a:sym typeface="Roboto Mono"/>
              </a:rPr>
              <a:t>1200</a:t>
            </a:r>
            <a:r>
              <a:rPr lang="en" sz="1000">
                <a:solidFill>
                  <a:srgbClr val="ECEFF1"/>
                </a:solidFill>
                <a:latin typeface="Roboto Mono"/>
                <a:ea typeface="Roboto Mono"/>
                <a:cs typeface="Roboto Mono"/>
                <a:sym typeface="Roboto Mono"/>
              </a:rPr>
              <a:t>, </a:t>
            </a:r>
            <a:r>
              <a:rPr lang="en" sz="1000">
                <a:solidFill>
                  <a:srgbClr val="FBC02D"/>
                </a:solidFill>
                <a:latin typeface="Roboto Mono"/>
                <a:ea typeface="Roboto Mono"/>
                <a:cs typeface="Roboto Mono"/>
                <a:sym typeface="Roboto Mono"/>
              </a:rPr>
              <a:t>20</a:t>
            </a:r>
            <a:r>
              <a:rPr lang="en" sz="1000">
                <a:solidFill>
                  <a:srgbClr val="ECEFF1"/>
                </a:solidFill>
                <a:latin typeface="Roboto Mono"/>
                <a:ea typeface="Roboto Mono"/>
                <a:cs typeface="Roboto Mono"/>
                <a:sym typeface="Roboto Mono"/>
              </a:rPr>
              <a:t>))</a:t>
            </a:r>
            <a:endParaRPr sz="1000">
              <a:solidFill>
                <a:srgbClr val="ECEFF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sz="900">
              <a:solidFill>
                <a:srgbClr val="F06292"/>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0"/>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PARALAXE</a:t>
            </a:r>
            <a:endParaRPr sz="2900">
              <a:solidFill>
                <a:srgbClr val="1155CC"/>
              </a:solidFill>
              <a:latin typeface="Limelight"/>
              <a:ea typeface="Limelight"/>
              <a:cs typeface="Limelight"/>
              <a:sym typeface="Limelight"/>
            </a:endParaRPr>
          </a:p>
        </p:txBody>
      </p:sp>
      <p:sp>
        <p:nvSpPr>
          <p:cNvPr id="141" name="Google Shape;141;p20"/>
          <p:cNvSpPr txBox="1"/>
          <p:nvPr/>
        </p:nvSpPr>
        <p:spPr>
          <a:xfrm>
            <a:off x="409725" y="1168894"/>
            <a:ext cx="813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Essa adição das imagens de fundo na tela utilizando os parâmetros </a:t>
            </a:r>
            <a:r>
              <a:rPr b="1" lang="en" sz="2000">
                <a:solidFill>
                  <a:srgbClr val="1155CC"/>
                </a:solidFill>
                <a:latin typeface="Century Gothic"/>
                <a:ea typeface="Century Gothic"/>
                <a:cs typeface="Century Gothic"/>
                <a:sym typeface="Century Gothic"/>
              </a:rPr>
              <a:t>imagemDeFundoX</a:t>
            </a:r>
            <a:r>
              <a:rPr lang="en" sz="2000">
                <a:solidFill>
                  <a:srgbClr val="1155CC"/>
                </a:solidFill>
                <a:latin typeface="Century Gothic"/>
                <a:ea typeface="Century Gothic"/>
                <a:cs typeface="Century Gothic"/>
                <a:sym typeface="Century Gothic"/>
              </a:rPr>
              <a:t> e </a:t>
            </a:r>
            <a:r>
              <a:rPr b="1" lang="en" sz="2000">
                <a:solidFill>
                  <a:srgbClr val="1155CC"/>
                </a:solidFill>
                <a:latin typeface="Century Gothic"/>
                <a:ea typeface="Century Gothic"/>
                <a:cs typeface="Century Gothic"/>
                <a:sym typeface="Century Gothic"/>
              </a:rPr>
              <a:t>imagemDeFundoX2</a:t>
            </a:r>
            <a:r>
              <a:rPr lang="en" sz="2000">
                <a:solidFill>
                  <a:srgbClr val="1155CC"/>
                </a:solidFill>
                <a:latin typeface="Century Gothic"/>
                <a:ea typeface="Century Gothic"/>
                <a:cs typeface="Century Gothic"/>
                <a:sym typeface="Century Gothic"/>
              </a:rPr>
              <a:t> viabiliza que implementemos a rolagem de paralaxe na classe que representa a tela de jogo (arquivo </a:t>
            </a:r>
            <a:r>
              <a:rPr b="1" lang="en" sz="2000">
                <a:solidFill>
                  <a:srgbClr val="1155CC"/>
                </a:solidFill>
                <a:latin typeface="Century Gothic"/>
                <a:ea typeface="Century Gothic"/>
                <a:cs typeface="Century Gothic"/>
                <a:sym typeface="Century Gothic"/>
              </a:rPr>
              <a:t>TelaDeJogo.py</a:t>
            </a:r>
            <a:r>
              <a:rPr lang="en" sz="2000">
                <a:solidFill>
                  <a:srgbClr val="1155CC"/>
                </a:solidFill>
                <a:latin typeface="Century Gothic"/>
                <a:ea typeface="Century Gothic"/>
                <a:cs typeface="Century Gothic"/>
                <a:sym typeface="Century Gothic"/>
              </a:rPr>
              <a:t>). Para cumprir esse objetivo, enquanto a tela de jogo estiver sendo executada, faremos as seguintes instruções:</a:t>
            </a:r>
            <a:endParaRPr sz="2000">
              <a:solidFill>
                <a:srgbClr val="1155CC"/>
              </a:solidFill>
              <a:latin typeface="Century Gothic"/>
              <a:ea typeface="Century Gothic"/>
              <a:cs typeface="Century Gothic"/>
              <a:sym typeface="Century Gothic"/>
            </a:endParaRPr>
          </a:p>
          <a:p>
            <a:pPr indent="-292100" lvl="1" marL="6858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Decrementar os valores das variáveis </a:t>
            </a:r>
            <a:r>
              <a:rPr b="1" lang="en" sz="2000">
                <a:solidFill>
                  <a:srgbClr val="1155CC"/>
                </a:solidFill>
                <a:latin typeface="Century Gothic"/>
                <a:ea typeface="Century Gothic"/>
                <a:cs typeface="Century Gothic"/>
                <a:sym typeface="Century Gothic"/>
              </a:rPr>
              <a:t>imagemDeFundoX</a:t>
            </a:r>
            <a:r>
              <a:rPr lang="en" sz="2000">
                <a:solidFill>
                  <a:srgbClr val="1155CC"/>
                </a:solidFill>
                <a:latin typeface="Century Gothic"/>
                <a:ea typeface="Century Gothic"/>
                <a:cs typeface="Century Gothic"/>
                <a:sym typeface="Century Gothic"/>
              </a:rPr>
              <a:t> e </a:t>
            </a:r>
            <a:r>
              <a:rPr b="1" lang="en" sz="2000">
                <a:solidFill>
                  <a:srgbClr val="1155CC"/>
                </a:solidFill>
                <a:latin typeface="Century Gothic"/>
                <a:ea typeface="Century Gothic"/>
                <a:cs typeface="Century Gothic"/>
                <a:sym typeface="Century Gothic"/>
              </a:rPr>
              <a:t>imagemDeFundoX2</a:t>
            </a:r>
            <a:r>
              <a:rPr lang="en" sz="2000">
                <a:solidFill>
                  <a:srgbClr val="1155CC"/>
                </a:solidFill>
                <a:latin typeface="Century Gothic"/>
                <a:ea typeface="Century Gothic"/>
                <a:cs typeface="Century Gothic"/>
                <a:sym typeface="Century Gothic"/>
              </a:rPr>
              <a:t>, com o intuito de fazer a imagem de fundo se mover para esquerda ao longo do tempo.</a:t>
            </a:r>
            <a:endParaRPr sz="2000">
              <a:solidFill>
                <a:srgbClr val="1155CC"/>
              </a:solidFill>
              <a:latin typeface="Century Gothic"/>
              <a:ea typeface="Century Gothic"/>
              <a:cs typeface="Century Gothic"/>
              <a:sym typeface="Century Gothic"/>
            </a:endParaRPr>
          </a:p>
        </p:txBody>
      </p:sp>
      <p:pic>
        <p:nvPicPr>
          <p:cNvPr id="142" name="Google Shape;142;p20"/>
          <p:cNvPicPr preferRelativeResize="0"/>
          <p:nvPr/>
        </p:nvPicPr>
        <p:blipFill rotWithShape="1">
          <a:blip r:embed="rId3">
            <a:alphaModFix/>
          </a:blip>
          <a:srcRect b="0" l="0" r="0" t="0"/>
          <a:stretch/>
        </p:blipFill>
        <p:spPr>
          <a:xfrm>
            <a:off x="7759544" y="4105181"/>
            <a:ext cx="1384454" cy="10383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1"/>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PARALAXE</a:t>
            </a:r>
            <a:endParaRPr sz="2900">
              <a:solidFill>
                <a:srgbClr val="1155CC"/>
              </a:solidFill>
              <a:latin typeface="Limelight"/>
              <a:ea typeface="Limelight"/>
              <a:cs typeface="Limelight"/>
              <a:sym typeface="Limelight"/>
            </a:endParaRPr>
          </a:p>
        </p:txBody>
      </p:sp>
      <p:sp>
        <p:nvSpPr>
          <p:cNvPr id="149" name="Google Shape;149;p21"/>
          <p:cNvSpPr txBox="1"/>
          <p:nvPr/>
        </p:nvSpPr>
        <p:spPr>
          <a:xfrm>
            <a:off x="409725" y="997444"/>
            <a:ext cx="8130600" cy="2497800"/>
          </a:xfrm>
          <a:prstGeom prst="rect">
            <a:avLst/>
          </a:prstGeom>
          <a:noFill/>
          <a:ln>
            <a:noFill/>
          </a:ln>
        </p:spPr>
        <p:txBody>
          <a:bodyPr anchorCtr="0" anchor="t" bIns="34275" lIns="68575" spcFirstLastPara="1" rIns="68575" wrap="square" tIns="34275">
            <a:noAutofit/>
          </a:bodyPr>
          <a:lstStyle/>
          <a:p>
            <a:pPr indent="0" lvl="0" marL="342900" rtl="0" algn="just">
              <a:lnSpc>
                <a:spcPct val="115000"/>
              </a:lnSpc>
              <a:spcBef>
                <a:spcPts val="0"/>
              </a:spcBef>
              <a:spcAft>
                <a:spcPts val="0"/>
              </a:spcAft>
              <a:buNone/>
            </a:pPr>
            <a:r>
              <a:t/>
            </a:r>
            <a:endParaRPr sz="2000">
              <a:solidFill>
                <a:srgbClr val="1155CC"/>
              </a:solidFill>
              <a:latin typeface="Century Gothic"/>
              <a:ea typeface="Century Gothic"/>
              <a:cs typeface="Century Gothic"/>
              <a:sym typeface="Century Gothic"/>
            </a:endParaRPr>
          </a:p>
          <a:p>
            <a:pPr indent="-292100" lvl="1" marL="6858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Alterar os valores das coordenadas </a:t>
            </a:r>
            <a:r>
              <a:rPr b="1" lang="en" sz="2000">
                <a:solidFill>
                  <a:srgbClr val="1155CC"/>
                </a:solidFill>
                <a:latin typeface="Century Gothic"/>
                <a:ea typeface="Century Gothic"/>
                <a:cs typeface="Century Gothic"/>
                <a:sym typeface="Century Gothic"/>
              </a:rPr>
              <a:t>imagemDeFundoX</a:t>
            </a:r>
            <a:r>
              <a:rPr lang="en" sz="2000">
                <a:solidFill>
                  <a:srgbClr val="1155CC"/>
                </a:solidFill>
                <a:latin typeface="Century Gothic"/>
                <a:ea typeface="Century Gothic"/>
                <a:cs typeface="Century Gothic"/>
                <a:sym typeface="Century Gothic"/>
              </a:rPr>
              <a:t> e </a:t>
            </a:r>
            <a:r>
              <a:rPr b="1" lang="en" sz="2000">
                <a:solidFill>
                  <a:srgbClr val="1155CC"/>
                </a:solidFill>
                <a:latin typeface="Century Gothic"/>
                <a:ea typeface="Century Gothic"/>
                <a:cs typeface="Century Gothic"/>
                <a:sym typeface="Century Gothic"/>
              </a:rPr>
              <a:t>imagemDeFundoX2 </a:t>
            </a:r>
            <a:r>
              <a:rPr lang="en" sz="2000">
                <a:solidFill>
                  <a:srgbClr val="1155CC"/>
                </a:solidFill>
                <a:latin typeface="Century Gothic"/>
                <a:ea typeface="Century Gothic"/>
                <a:cs typeface="Century Gothic"/>
                <a:sym typeface="Century Gothic"/>
              </a:rPr>
              <a:t>quando toda a largura de uma das imagens de fundo estiver em posições negativas para posições positivas novamente, gerando uma espécie de laço de repetição de imagens de fundo.</a:t>
            </a:r>
            <a:endParaRPr sz="2000">
              <a:solidFill>
                <a:srgbClr val="1155CC"/>
              </a:solidFill>
              <a:latin typeface="Century Gothic"/>
              <a:ea typeface="Century Gothic"/>
              <a:cs typeface="Century Gothic"/>
              <a:sym typeface="Century Gothic"/>
            </a:endParaRPr>
          </a:p>
        </p:txBody>
      </p:sp>
      <p:pic>
        <p:nvPicPr>
          <p:cNvPr id="150" name="Google Shape;150;p21"/>
          <p:cNvPicPr preferRelativeResize="0"/>
          <p:nvPr/>
        </p:nvPicPr>
        <p:blipFill rotWithShape="1">
          <a:blip r:embed="rId3">
            <a:alphaModFix/>
          </a:blip>
          <a:srcRect b="0" l="0" r="0" t="0"/>
          <a:stretch/>
        </p:blipFill>
        <p:spPr>
          <a:xfrm>
            <a:off x="7136288" y="3135788"/>
            <a:ext cx="2007713" cy="20077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2"/>
          <p:cNvSpPr txBox="1"/>
          <p:nvPr>
            <p:ph type="ctrTitle"/>
          </p:nvPr>
        </p:nvSpPr>
        <p:spPr>
          <a:xfrm>
            <a:off x="0" y="489549"/>
            <a:ext cx="9144000" cy="5487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7030A0"/>
              </a:buClr>
              <a:buSzPts val="2900"/>
              <a:buFont typeface="Limelight"/>
              <a:buNone/>
            </a:pPr>
            <a:r>
              <a:rPr lang="en" sz="2900">
                <a:solidFill>
                  <a:srgbClr val="1155CC"/>
                </a:solidFill>
                <a:latin typeface="Limelight"/>
                <a:ea typeface="Limelight"/>
                <a:cs typeface="Limelight"/>
                <a:sym typeface="Limelight"/>
              </a:rPr>
              <a:t>PARALAXE</a:t>
            </a:r>
            <a:endParaRPr sz="2900">
              <a:solidFill>
                <a:srgbClr val="1155CC"/>
              </a:solidFill>
              <a:latin typeface="Limelight"/>
              <a:ea typeface="Limelight"/>
              <a:cs typeface="Limelight"/>
              <a:sym typeface="Limelight"/>
            </a:endParaRPr>
          </a:p>
        </p:txBody>
      </p:sp>
      <p:sp>
        <p:nvSpPr>
          <p:cNvPr id="157" name="Google Shape;157;p22"/>
          <p:cNvSpPr txBox="1"/>
          <p:nvPr/>
        </p:nvSpPr>
        <p:spPr>
          <a:xfrm>
            <a:off x="409725" y="1397494"/>
            <a:ext cx="8130600" cy="2497800"/>
          </a:xfrm>
          <a:prstGeom prst="rect">
            <a:avLst/>
          </a:prstGeom>
          <a:noFill/>
          <a:ln>
            <a:noFill/>
          </a:ln>
        </p:spPr>
        <p:txBody>
          <a:bodyPr anchorCtr="0" anchor="t" bIns="34275" lIns="68575" spcFirstLastPara="1" rIns="68575" wrap="square" tIns="34275">
            <a:noAutofit/>
          </a:bodyPr>
          <a:lstStyle/>
          <a:p>
            <a:pPr indent="-292100" lvl="0" marL="342900" rtl="0" algn="just">
              <a:lnSpc>
                <a:spcPct val="115000"/>
              </a:lnSpc>
              <a:spcBef>
                <a:spcPts val="0"/>
              </a:spcBef>
              <a:spcAft>
                <a:spcPts val="0"/>
              </a:spcAft>
              <a:buClr>
                <a:srgbClr val="1155CC"/>
              </a:buClr>
              <a:buSzPts val="2000"/>
              <a:buFont typeface="Century Gothic"/>
              <a:buChar char="●"/>
            </a:pPr>
            <a:r>
              <a:rPr lang="en" sz="2000">
                <a:solidFill>
                  <a:srgbClr val="1155CC"/>
                </a:solidFill>
                <a:latin typeface="Century Gothic"/>
                <a:ea typeface="Century Gothic"/>
                <a:cs typeface="Century Gothic"/>
                <a:sym typeface="Century Gothic"/>
              </a:rPr>
              <a:t>Este código deve ser transcrito para o seu jogo!</a:t>
            </a:r>
            <a:endParaRPr sz="2000">
              <a:solidFill>
                <a:srgbClr val="1155CC"/>
              </a:solidFill>
              <a:latin typeface="Century Gothic"/>
              <a:ea typeface="Century Gothic"/>
              <a:cs typeface="Century Gothic"/>
              <a:sym typeface="Century Gothic"/>
            </a:endParaRPr>
          </a:p>
        </p:txBody>
      </p:sp>
      <p:sp>
        <p:nvSpPr>
          <p:cNvPr id="158" name="Google Shape;158;p22"/>
          <p:cNvSpPr/>
          <p:nvPr/>
        </p:nvSpPr>
        <p:spPr>
          <a:xfrm>
            <a:off x="130163" y="1878206"/>
            <a:ext cx="8883600" cy="1359600"/>
          </a:xfrm>
          <a:prstGeom prst="roundRect">
            <a:avLst>
              <a:gd fmla="val 16667" name="adj"/>
            </a:avLst>
          </a:prstGeom>
          <a:solidFill>
            <a:srgbClr val="000000"/>
          </a:solidFill>
          <a:ln cap="flat" cmpd="sng" w="9525">
            <a:solidFill>
              <a:srgbClr val="38761D"/>
            </a:solidFill>
            <a:prstDash val="solid"/>
            <a:round/>
            <a:headEnd len="sm" w="sm" type="none"/>
            <a:tailEnd len="sm" w="sm" type="none"/>
          </a:ln>
        </p:spPr>
        <p:txBody>
          <a:bodyPr anchorCtr="0" anchor="ctr" bIns="68575" lIns="68575" spcFirstLastPara="1" rIns="68575" wrap="square" tIns="68575">
            <a:noAutofit/>
          </a:bodyPr>
          <a:lstStyle/>
          <a:p>
            <a:pPr indent="0" lvl="0" marL="0" rtl="0" algn="l">
              <a:lnSpc>
                <a:spcPct val="100000"/>
              </a:lnSpc>
              <a:spcBef>
                <a:spcPts val="0"/>
              </a:spcBef>
              <a:spcAft>
                <a:spcPts val="0"/>
              </a:spcAft>
              <a:buClr>
                <a:schemeClr val="dk1"/>
              </a:buClr>
              <a:buSzPts val="800"/>
              <a:buFont typeface="Arial"/>
              <a:buNone/>
            </a:pPr>
            <a:r>
              <a:rPr lang="en" sz="1000">
                <a:solidFill>
                  <a:srgbClr val="4DD0E1"/>
                </a:solidFill>
                <a:latin typeface="Roboto Mono"/>
                <a:ea typeface="Roboto Mono"/>
                <a:cs typeface="Roboto Mono"/>
                <a:sym typeface="Roboto Mono"/>
              </a:rPr>
              <a:t>def</a:t>
            </a:r>
            <a:r>
              <a:rPr lang="en" sz="1000">
                <a:solidFill>
                  <a:srgbClr val="ECEFF1"/>
                </a:solidFill>
                <a:latin typeface="Roboto Mono"/>
                <a:ea typeface="Roboto Mono"/>
                <a:cs typeface="Roboto Mono"/>
                <a:sym typeface="Roboto Mono"/>
              </a:rPr>
              <a:t> atualizar(self, game):</a:t>
            </a:r>
            <a:endParaRPr sz="1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1000">
                <a:solidFill>
                  <a:srgbClr val="ECEFF1"/>
                </a:solidFill>
                <a:latin typeface="Roboto Mono"/>
                <a:ea typeface="Roboto Mono"/>
                <a:cs typeface="Roboto Mono"/>
                <a:sym typeface="Roboto Mono"/>
              </a:rPr>
              <a:t>    ...</a:t>
            </a:r>
            <a:endParaRPr sz="1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1000">
                <a:solidFill>
                  <a:srgbClr val="ECEFF1"/>
                </a:solidFill>
                <a:latin typeface="Roboto Mono"/>
                <a:ea typeface="Roboto Mono"/>
                <a:cs typeface="Roboto Mono"/>
                <a:sym typeface="Roboto Mono"/>
              </a:rPr>
              <a:t>    </a:t>
            </a:r>
            <a:r>
              <a:rPr lang="en" sz="1000">
                <a:solidFill>
                  <a:srgbClr val="F06292"/>
                </a:solidFill>
                <a:latin typeface="Roboto Mono"/>
                <a:ea typeface="Roboto Mono"/>
                <a:cs typeface="Roboto Mono"/>
                <a:sym typeface="Roboto Mono"/>
              </a:rPr>
              <a:t># making background move</a:t>
            </a:r>
            <a:endParaRPr sz="1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1000">
                <a:solidFill>
                  <a:srgbClr val="ECEFF1"/>
                </a:solidFill>
                <a:latin typeface="Roboto Mono"/>
                <a:ea typeface="Roboto Mono"/>
                <a:cs typeface="Roboto Mono"/>
                <a:sym typeface="Roboto Mono"/>
              </a:rPr>
              <a:t>    self.imagemDeFundoX -= </a:t>
            </a:r>
            <a:r>
              <a:rPr lang="en" sz="1000">
                <a:solidFill>
                  <a:srgbClr val="FBC02D"/>
                </a:solidFill>
                <a:latin typeface="Roboto Mono"/>
                <a:ea typeface="Roboto Mono"/>
                <a:cs typeface="Roboto Mono"/>
                <a:sym typeface="Roboto Mono"/>
              </a:rPr>
              <a:t>2</a:t>
            </a:r>
            <a:endParaRPr sz="1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rPr lang="en" sz="1000">
                <a:solidFill>
                  <a:srgbClr val="ECEFF1"/>
                </a:solidFill>
                <a:latin typeface="Roboto Mono"/>
                <a:ea typeface="Roboto Mono"/>
                <a:cs typeface="Roboto Mono"/>
                <a:sym typeface="Roboto Mono"/>
              </a:rPr>
              <a:t>    </a:t>
            </a:r>
            <a:r>
              <a:rPr lang="en" sz="1000">
                <a:solidFill>
                  <a:srgbClr val="4DD0E1"/>
                </a:solidFill>
                <a:latin typeface="Roboto Mono"/>
                <a:ea typeface="Roboto Mono"/>
                <a:cs typeface="Roboto Mono"/>
                <a:sym typeface="Roboto Mono"/>
              </a:rPr>
              <a:t>if</a:t>
            </a:r>
            <a:r>
              <a:rPr lang="en" sz="1000">
                <a:solidFill>
                  <a:srgbClr val="ECEFF1"/>
                </a:solidFill>
                <a:latin typeface="Roboto Mono"/>
                <a:ea typeface="Roboto Mono"/>
                <a:cs typeface="Roboto Mono"/>
                <a:sym typeface="Roboto Mono"/>
              </a:rPr>
              <a:t> self.imagemDeFundoX &lt; self.imagemDeFundo.get_width() * -</a:t>
            </a:r>
            <a:r>
              <a:rPr lang="en" sz="1000">
                <a:solidFill>
                  <a:srgbClr val="FBC02D"/>
                </a:solidFill>
                <a:latin typeface="Roboto Mono"/>
                <a:ea typeface="Roboto Mono"/>
                <a:cs typeface="Roboto Mono"/>
                <a:sym typeface="Roboto Mono"/>
              </a:rPr>
              <a:t>1</a:t>
            </a:r>
            <a:r>
              <a:rPr lang="en" sz="1000">
                <a:solidFill>
                  <a:srgbClr val="ECEFF1"/>
                </a:solidFill>
                <a:latin typeface="Roboto Mono"/>
                <a:ea typeface="Roboto Mono"/>
                <a:cs typeface="Roboto Mono"/>
                <a:sym typeface="Roboto Mono"/>
              </a:rPr>
              <a:t>:</a:t>
            </a:r>
            <a:endParaRPr sz="10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800"/>
              <a:buFont typeface="Arial"/>
              <a:buNone/>
            </a:pPr>
            <a:r>
              <a:rPr lang="en" sz="1000">
                <a:solidFill>
                  <a:srgbClr val="ECEFF1"/>
                </a:solidFill>
                <a:latin typeface="Roboto Mono"/>
                <a:ea typeface="Roboto Mono"/>
                <a:cs typeface="Roboto Mono"/>
                <a:sym typeface="Roboto Mono"/>
              </a:rPr>
              <a:t>        self.imagemDeFundoX = self.imagemDeFundo.get_width()</a:t>
            </a:r>
            <a:endParaRPr sz="10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800"/>
              <a:buFont typeface="Arial"/>
              <a:buNone/>
            </a:pPr>
            <a:r>
              <a:t/>
            </a:r>
            <a:endParaRPr sz="1000">
              <a:solidFill>
                <a:srgbClr val="4DD0E1"/>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sz="1000">
              <a:solidFill>
                <a:srgbClr val="4DD0E1"/>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